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648" r:id="rId2"/>
    <p:sldId id="721" r:id="rId3"/>
    <p:sldId id="725" r:id="rId4"/>
    <p:sldId id="665" r:id="rId5"/>
    <p:sldId id="291" r:id="rId6"/>
    <p:sldId id="666" r:id="rId7"/>
    <p:sldId id="693" r:id="rId8"/>
    <p:sldId id="698" r:id="rId9"/>
    <p:sldId id="700" r:id="rId10"/>
    <p:sldId id="702" r:id="rId11"/>
    <p:sldId id="701" r:id="rId12"/>
    <p:sldId id="703" r:id="rId13"/>
    <p:sldId id="704" r:id="rId14"/>
    <p:sldId id="726" r:id="rId15"/>
    <p:sldId id="727" r:id="rId16"/>
    <p:sldId id="728" r:id="rId17"/>
    <p:sldId id="729" r:id="rId18"/>
    <p:sldId id="699" r:id="rId19"/>
    <p:sldId id="706" r:id="rId20"/>
    <p:sldId id="707" r:id="rId21"/>
    <p:sldId id="708" r:id="rId22"/>
    <p:sldId id="709" r:id="rId23"/>
    <p:sldId id="710" r:id="rId24"/>
    <p:sldId id="711" r:id="rId25"/>
    <p:sldId id="712" r:id="rId26"/>
    <p:sldId id="705" r:id="rId27"/>
    <p:sldId id="717" r:id="rId28"/>
    <p:sldId id="713" r:id="rId29"/>
    <p:sldId id="714" r:id="rId30"/>
    <p:sldId id="715" r:id="rId31"/>
    <p:sldId id="716" r:id="rId32"/>
    <p:sldId id="718" r:id="rId33"/>
    <p:sldId id="719" r:id="rId34"/>
    <p:sldId id="730" r:id="rId35"/>
    <p:sldId id="667" r:id="rId36"/>
    <p:sldId id="567" r:id="rId37"/>
    <p:sldId id="732" r:id="rId38"/>
    <p:sldId id="731" r:id="rId39"/>
    <p:sldId id="546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253F4"/>
    <a:srgbClr val="071595"/>
    <a:srgbClr val="370A92"/>
    <a:srgbClr val="81818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41" autoAdjust="0"/>
    <p:restoredTop sz="97687" autoAdjust="0"/>
  </p:normalViewPr>
  <p:slideViewPr>
    <p:cSldViewPr>
      <p:cViewPr>
        <p:scale>
          <a:sx n="60" d="100"/>
          <a:sy n="60" d="100"/>
        </p:scale>
        <p:origin x="-678" y="-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FE12F-0CCF-4CE0-8F50-F5349CCCA636}" type="datetimeFigureOut">
              <a:rPr lang="x-none" smtClean="0"/>
              <a:pPr/>
              <a:t>10.01.2024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E3981-7EA4-436C-8599-7A59FF80898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451774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E3981-7EA4-436C-8599-7A59FF808986}" type="slidenum">
              <a:rPr lang="x-none" smtClean="0"/>
              <a:pPr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223360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3981-7EA4-436C-8599-7A59FF808986}" type="slidenum">
              <a:rPr lang="x-none" smtClean="0"/>
              <a:pPr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650643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3981-7EA4-436C-8599-7A59FF808986}" type="slidenum">
              <a:rPr lang="x-none" smtClean="0"/>
              <a:pPr/>
              <a:t>35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601723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EF82-1631-426C-B8B2-2E9B3AD787D7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1449-E2A7-4D78-8CE1-30C8AC346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EF82-1631-426C-B8B2-2E9B3AD787D7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1449-E2A7-4D78-8CE1-30C8AC346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EF82-1631-426C-B8B2-2E9B3AD787D7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1449-E2A7-4D78-8CE1-30C8AC346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EF82-1631-426C-B8B2-2E9B3AD787D7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1449-E2A7-4D78-8CE1-30C8AC346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EF82-1631-426C-B8B2-2E9B3AD787D7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1449-E2A7-4D78-8CE1-30C8AC346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EF82-1631-426C-B8B2-2E9B3AD787D7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1449-E2A7-4D78-8CE1-30C8AC346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EF82-1631-426C-B8B2-2E9B3AD787D7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1449-E2A7-4D78-8CE1-30C8AC346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EF82-1631-426C-B8B2-2E9B3AD787D7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1449-E2A7-4D78-8CE1-30C8AC346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EF82-1631-426C-B8B2-2E9B3AD787D7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1449-E2A7-4D78-8CE1-30C8AC346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EF82-1631-426C-B8B2-2E9B3AD787D7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1449-E2A7-4D78-8CE1-30C8AC346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EF82-1631-426C-B8B2-2E9B3AD787D7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1449-E2A7-4D78-8CE1-30C8AC346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1EF82-1631-426C-B8B2-2E9B3AD787D7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21449-E2A7-4D78-8CE1-30C8AC346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u/resource/22026277/%d0%ba%d0%b5%d1%80%d1%96-%d0%b1%d0%b0%d0%b9%d0%bb%d0%b0%d0%bd%d1%8b%d1%8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148AB61-E80A-4563-AC6A-945AB1A893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58"/>
          <a:stretch/>
        </p:blipFill>
        <p:spPr>
          <a:xfrm>
            <a:off x="1" y="-27296"/>
            <a:ext cx="12208042" cy="688529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E3F97CB-6BC7-4C21-9A00-86E952348D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344" y="5085184"/>
            <a:ext cx="1550724" cy="1532096"/>
          </a:xfrm>
          <a:prstGeom prst="rect">
            <a:avLst/>
          </a:prstGeom>
        </p:spPr>
      </p:pic>
      <p:sp>
        <p:nvSpPr>
          <p:cNvPr id="4" name="矩形 25">
            <a:extLst>
              <a:ext uri="{FF2B5EF4-FFF2-40B4-BE49-F238E27FC236}">
                <a16:creationId xmlns="" xmlns:a16="http://schemas.microsoft.com/office/drawing/2014/main" id="{A5B7D30D-ED46-4742-A3EA-D15466E75618}"/>
              </a:ext>
            </a:extLst>
          </p:cNvPr>
          <p:cNvSpPr/>
          <p:nvPr/>
        </p:nvSpPr>
        <p:spPr>
          <a:xfrm>
            <a:off x="0" y="0"/>
            <a:ext cx="12192000" cy="3079632"/>
          </a:xfrm>
          <a:prstGeom prst="rect">
            <a:avLst/>
          </a:prstGeom>
          <a:gradFill flip="none" rotWithShape="1">
            <a:gsLst>
              <a:gs pos="100000">
                <a:sysClr val="window" lastClr="FFFFFF">
                  <a:alpha val="2000"/>
                  <a:lumMod val="69000"/>
                  <a:lumOff val="31000"/>
                </a:sysClr>
              </a:gs>
              <a:gs pos="0">
                <a:sysClr val="window" lastClr="FFFFFF">
                  <a:lumMod val="76000"/>
                  <a:alpha val="72000"/>
                </a:sysClr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Medium"/>
              <a:ea typeface="微软雅黑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EF4C35B-FBF5-4A05-BB32-D13B8EAABBC9}"/>
              </a:ext>
            </a:extLst>
          </p:cNvPr>
          <p:cNvSpPr txBox="1"/>
          <p:nvPr/>
        </p:nvSpPr>
        <p:spPr>
          <a:xfrm>
            <a:off x="2351584" y="1515207"/>
            <a:ext cx="78488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Саралап</a:t>
            </a:r>
            <a:r>
              <a:rPr lang="ru-RU" sz="3600" dirty="0" smtClean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оқыту арқылы академиялық үлгерімді арттыру</a:t>
            </a:r>
            <a:endParaRPr lang="ru-RU" sz="3600" dirty="0">
              <a:solidFill>
                <a:srgbClr val="FF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62C67CF-5A26-4403-B915-25D2FA3DC7B1}"/>
              </a:ext>
            </a:extLst>
          </p:cNvPr>
          <p:cNvSpPr/>
          <p:nvPr/>
        </p:nvSpPr>
        <p:spPr>
          <a:xfrm>
            <a:off x="263352" y="354027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kk-KZ" b="1" i="1" dirty="0">
                <a:solidFill>
                  <a:schemeClr val="tx2"/>
                </a:solidFill>
                <a:latin typeface="Palatino Linotype" panose="02040502050505030304" pitchFamily="18" charset="0"/>
                <a:cs typeface="Arial" pitchFamily="34" charset="0"/>
              </a:rPr>
              <a:t>«ӨРЛЕУ» БАҰО» АҚ ФИЛИАЛЫ  </a:t>
            </a:r>
          </a:p>
          <a:p>
            <a:pPr algn="r"/>
            <a:r>
              <a:rPr lang="ru-RU" b="1" i="1" dirty="0" smtClean="0">
                <a:solidFill>
                  <a:schemeClr val="tx2"/>
                </a:solidFill>
                <a:latin typeface="Palatino Linotype" panose="02040502050505030304" pitchFamily="18" charset="0"/>
                <a:cs typeface="Arial" pitchFamily="34" charset="0"/>
              </a:rPr>
              <a:t>ТҮРКІСТАН</a:t>
            </a:r>
            <a:r>
              <a:rPr lang="kk-KZ" b="1" i="1" dirty="0" smtClean="0">
                <a:solidFill>
                  <a:schemeClr val="tx2"/>
                </a:solidFill>
                <a:latin typeface="Palatino Linotype" panose="02040502050505030304" pitchFamily="18" charset="0"/>
                <a:cs typeface="Arial" pitchFamily="34" charset="0"/>
              </a:rPr>
              <a:t>ОБЛЫСЫ </a:t>
            </a:r>
            <a:r>
              <a:rPr lang="kk-KZ" b="1" i="1" dirty="0">
                <a:solidFill>
                  <a:schemeClr val="tx2"/>
                </a:solidFill>
                <a:latin typeface="Palatino Linotype" panose="02040502050505030304" pitchFamily="18" charset="0"/>
                <a:cs typeface="Arial" pitchFamily="34" charset="0"/>
              </a:rPr>
              <a:t>ЖӘНЕ </a:t>
            </a:r>
            <a:endParaRPr lang="en-US" b="1" i="1" dirty="0">
              <a:solidFill>
                <a:schemeClr val="tx2"/>
              </a:solidFill>
              <a:latin typeface="Palatino Linotype" panose="02040502050505030304" pitchFamily="18" charset="0"/>
              <a:cs typeface="Arial" pitchFamily="34" charset="0"/>
            </a:endParaRPr>
          </a:p>
          <a:p>
            <a:pPr algn="r"/>
            <a:r>
              <a:rPr lang="kk-KZ" b="1" i="1" dirty="0" smtClean="0">
                <a:solidFill>
                  <a:schemeClr val="tx2"/>
                </a:solidFill>
                <a:latin typeface="Palatino Linotype" panose="02040502050505030304" pitchFamily="18" charset="0"/>
                <a:cs typeface="Arial" pitchFamily="34" charset="0"/>
              </a:rPr>
              <a:t>ШЫМКЕНТ </a:t>
            </a:r>
            <a:r>
              <a:rPr lang="kk-KZ" b="1" i="1" dirty="0">
                <a:solidFill>
                  <a:schemeClr val="tx2"/>
                </a:solidFill>
                <a:latin typeface="Palatino Linotype" panose="02040502050505030304" pitchFamily="18" charset="0"/>
                <a:cs typeface="Arial" pitchFamily="34" charset="0"/>
              </a:rPr>
              <a:t>ҚАЛАСЫ БОЙЫНША ПҚБАИ </a:t>
            </a:r>
            <a:endParaRPr lang="en-US" b="1" i="1" dirty="0">
              <a:solidFill>
                <a:schemeClr val="tx2"/>
              </a:solidFill>
              <a:latin typeface="Palatino Linotype" panose="02040502050505030304" pitchFamily="18" charset="0"/>
              <a:cs typeface="Arial" pitchFamily="34" charset="0"/>
            </a:endParaRPr>
          </a:p>
          <a:p>
            <a:pPr algn="r"/>
            <a:r>
              <a:rPr lang="kk-KZ" b="1" i="1" dirty="0" smtClean="0">
                <a:solidFill>
                  <a:schemeClr val="tx2"/>
                </a:solidFill>
                <a:latin typeface="Palatino Linotype" panose="02040502050505030304" pitchFamily="18" charset="0"/>
                <a:cs typeface="Arial" pitchFamily="34" charset="0"/>
              </a:rPr>
              <a:t>аға оқытушылары </a:t>
            </a:r>
            <a:endParaRPr lang="kk-KZ" b="1" i="1" dirty="0">
              <a:solidFill>
                <a:schemeClr val="tx2"/>
              </a:solidFill>
              <a:latin typeface="Palatino Linotype" panose="02040502050505030304" pitchFamily="18" charset="0"/>
              <a:cs typeface="Arial" pitchFamily="34" charset="0"/>
            </a:endParaRPr>
          </a:p>
          <a:p>
            <a:pPr algn="r"/>
            <a:r>
              <a:rPr lang="ru-RU" b="1" i="1" cap="all" dirty="0" err="1" smtClean="0">
                <a:solidFill>
                  <a:schemeClr val="tx2"/>
                </a:solidFill>
                <a:latin typeface="Palatino Linotype" panose="02040502050505030304" pitchFamily="18" charset="0"/>
                <a:ea typeface="Gulim" pitchFamily="34" charset="-127"/>
                <a:cs typeface="Arial" pitchFamily="34" charset="0"/>
              </a:rPr>
              <a:t>Жұманова райхан</a:t>
            </a:r>
            <a:r>
              <a:rPr lang="ru-RU" b="1" i="1" cap="all" dirty="0" smtClean="0">
                <a:solidFill>
                  <a:schemeClr val="tx2"/>
                </a:solidFill>
                <a:latin typeface="Palatino Linotype" panose="02040502050505030304" pitchFamily="18" charset="0"/>
                <a:ea typeface="Gulim" pitchFamily="34" charset="-127"/>
                <a:cs typeface="Arial" pitchFamily="34" charset="0"/>
              </a:rPr>
              <a:t> </a:t>
            </a:r>
            <a:r>
              <a:rPr lang="ru-RU" b="1" i="1" cap="all" dirty="0" err="1" smtClean="0">
                <a:solidFill>
                  <a:schemeClr val="tx2"/>
                </a:solidFill>
                <a:latin typeface="Palatino Linotype" panose="02040502050505030304" pitchFamily="18" charset="0"/>
                <a:ea typeface="Gulim" pitchFamily="34" charset="-127"/>
                <a:cs typeface="Arial" pitchFamily="34" charset="0"/>
              </a:rPr>
              <a:t>мұратқызы,</a:t>
            </a:r>
            <a:endParaRPr lang="ru-RU" b="1" i="1" cap="all" dirty="0" smtClean="0">
              <a:solidFill>
                <a:schemeClr val="tx2"/>
              </a:solidFill>
              <a:latin typeface="Palatino Linotype" panose="02040502050505030304" pitchFamily="18" charset="0"/>
              <a:ea typeface="Gulim" pitchFamily="34" charset="-127"/>
              <a:cs typeface="Arial" pitchFamily="34" charset="0"/>
            </a:endParaRPr>
          </a:p>
          <a:p>
            <a:pPr algn="r"/>
            <a:r>
              <a:rPr lang="kk-KZ" b="1" i="1" cap="all" dirty="0" smtClean="0">
                <a:solidFill>
                  <a:schemeClr val="tx2"/>
                </a:solidFill>
                <a:latin typeface="Palatino Linotype" panose="02040502050505030304" pitchFamily="18" charset="0"/>
                <a:ea typeface="Gulim" pitchFamily="34" charset="-127"/>
                <a:cs typeface="Arial" pitchFamily="34" charset="0"/>
              </a:rPr>
              <a:t>Қуанышбек гульмира еламанқызы</a:t>
            </a:r>
            <a:endParaRPr lang="ru-RU" b="1" i="1" cap="all" dirty="0">
              <a:solidFill>
                <a:schemeClr val="tx2"/>
              </a:solidFill>
              <a:latin typeface="Palatino Linotype" panose="02040502050505030304" pitchFamily="18" charset="0"/>
              <a:ea typeface="Gulim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32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550" y="1680"/>
            <a:ext cx="110156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11424" y="2132856"/>
            <a:ext cx="2664296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Мазмұн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бойынша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саралау</a:t>
            </a:r>
            <a:r>
              <a:rPr lang="ru-RU" sz="2000" b="1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Бұл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оқушылардың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нені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оқуы</a:t>
            </a:r>
            <a:r>
              <a:rPr lang="ru-RU" sz="2000" b="1" dirty="0">
                <a:solidFill>
                  <a:schemeClr val="bg1"/>
                </a:solidFill>
              </a:rPr>
              <a:t> (</a:t>
            </a:r>
            <a:r>
              <a:rPr lang="ru-RU" sz="2000" b="1" dirty="0" err="1">
                <a:solidFill>
                  <a:schemeClr val="bg1"/>
                </a:solidFill>
              </a:rPr>
              <a:t>зерделеуі</a:t>
            </a:r>
            <a:r>
              <a:rPr lang="ru-RU" sz="2000" b="1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үйренуі</a:t>
            </a:r>
            <a:r>
              <a:rPr lang="ru-RU" sz="2000" b="1" dirty="0">
                <a:solidFill>
                  <a:schemeClr val="bg1"/>
                </a:solidFill>
              </a:rPr>
              <a:t>) </a:t>
            </a:r>
            <a:r>
              <a:rPr lang="ru-RU" sz="2000" b="1" dirty="0" err="1">
                <a:solidFill>
                  <a:schemeClr val="bg1"/>
                </a:solidFill>
              </a:rPr>
              <a:t>керектігі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немесе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оқушының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ақпаратқа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қалай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қол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жеткізе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алатынын</a:t>
            </a:r>
            <a:endParaRPr lang="ru-RU" sz="2000" b="1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білу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63752" y="2132856"/>
            <a:ext cx="2880320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Үдеріс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бойынша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саралау</a:t>
            </a:r>
            <a:r>
              <a:rPr lang="ru-RU" sz="2000" b="1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Бұл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мазмұнды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түсіну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немесе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меңгеру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үшін</a:t>
            </a:r>
            <a:endParaRPr lang="ru-RU" sz="2000" b="1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оқушы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қатысатын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іс-әрекеттер</a:t>
            </a:r>
            <a:r>
              <a:rPr lang="ru-RU" sz="2000" b="1" dirty="0">
                <a:solidFill>
                  <a:schemeClr val="bg1"/>
                </a:solidFill>
              </a:rPr>
              <a:t>. </a:t>
            </a:r>
            <a:r>
              <a:rPr lang="ru-RU" sz="2000" b="1" dirty="0" err="1">
                <a:solidFill>
                  <a:schemeClr val="bg1"/>
                </a:solidFill>
              </a:rPr>
              <a:t>Оқушылар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мазмұнды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жақсы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түсіну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үшін</a:t>
            </a:r>
            <a:endParaRPr lang="ru-RU" sz="2000" b="1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орындайтын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жаттығулар</a:t>
            </a:r>
            <a:r>
              <a:rPr lang="ru-RU" sz="2000" b="1" dirty="0">
                <a:solidFill>
                  <a:schemeClr val="bg1"/>
                </a:solidFill>
              </a:rPr>
              <a:t> мен </a:t>
            </a:r>
            <a:r>
              <a:rPr lang="ru-RU" sz="2000" b="1" dirty="0" err="1">
                <a:solidFill>
                  <a:schemeClr val="bg1"/>
                </a:solidFill>
              </a:rPr>
              <a:t>практикалық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жұмыстар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және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іс-әрекеттер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36360" y="2132856"/>
            <a:ext cx="2160240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Оқу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ортасы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бойынша</a:t>
            </a:r>
            <a:r>
              <a:rPr lang="ru-RU" sz="2000" b="1" dirty="0">
                <a:solidFill>
                  <a:schemeClr val="bg1"/>
                </a:solidFill>
              </a:rPr>
              <a:t>: </a:t>
            </a:r>
            <a:r>
              <a:rPr lang="ru-RU" sz="2000" b="1" dirty="0" err="1">
                <a:solidFill>
                  <a:schemeClr val="bg1"/>
                </a:solidFill>
              </a:rPr>
              <a:t>мұғалімдер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сыныпта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қауіпсіз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және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қолайлы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оқу</a:t>
            </a:r>
            <a:endParaRPr lang="ru-RU" sz="2000" b="1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ортасын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қамтамасыз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ететіндей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оқу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үдерісін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ұйымдастыруы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қажет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60096" y="2132856"/>
            <a:ext cx="2232248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Нәтиже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бойынша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саралау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Нәтиже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дегеніміз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сабақтың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соңында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мазмұн</a:t>
            </a:r>
            <a:endParaRPr lang="ru-RU" sz="2000" b="1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бойынша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оқушының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алған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білімін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демонстрациялау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әрекеті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Овал 9"/>
          <p:cNvSpPr/>
          <p:nvPr/>
        </p:nvSpPr>
        <p:spPr>
          <a:xfrm>
            <a:off x="3359696" y="740761"/>
            <a:ext cx="5832648" cy="10218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/>
              <a:t>Мұғалімдер саралауды жүргізе алады</a:t>
            </a:r>
            <a:endParaRPr lang="ru-RU" sz="2400" b="1" dirty="0"/>
          </a:p>
        </p:txBody>
      </p:sp>
      <p:cxnSp>
        <p:nvCxnSpPr>
          <p:cNvPr id="12" name="Прямая со стрелкой 11"/>
          <p:cNvCxnSpPr>
            <a:stCxn id="10" idx="2"/>
          </p:cNvCxnSpPr>
          <p:nvPr/>
        </p:nvCxnSpPr>
        <p:spPr>
          <a:xfrm flipH="1">
            <a:off x="3069968" y="1251679"/>
            <a:ext cx="289728" cy="510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0" idx="3"/>
          </p:cNvCxnSpPr>
          <p:nvPr/>
        </p:nvCxnSpPr>
        <p:spPr>
          <a:xfrm>
            <a:off x="4213868" y="1612953"/>
            <a:ext cx="874020" cy="375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0" idx="5"/>
          </p:cNvCxnSpPr>
          <p:nvPr/>
        </p:nvCxnSpPr>
        <p:spPr>
          <a:xfrm flipH="1">
            <a:off x="7320136" y="1612953"/>
            <a:ext cx="1018036" cy="375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0" idx="6"/>
          </p:cNvCxnSpPr>
          <p:nvPr/>
        </p:nvCxnSpPr>
        <p:spPr>
          <a:xfrm>
            <a:off x="9192344" y="1251679"/>
            <a:ext cx="360040" cy="7371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54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226566"/>
          </a:xfrm>
        </p:spPr>
        <p:txBody>
          <a:bodyPr/>
          <a:lstStyle/>
          <a:p>
            <a:r>
              <a:rPr lang="ru-RU" b="1" dirty="0" err="1">
                <a:solidFill>
                  <a:srgbClr val="C00000"/>
                </a:solidFill>
              </a:rPr>
              <a:t>Біз</a:t>
            </a:r>
            <a:r>
              <a:rPr lang="ru-RU" b="1" dirty="0">
                <a:solidFill>
                  <a:srgbClr val="C00000"/>
                </a:solidFill>
              </a:rPr>
              <a:t> не </a:t>
            </a:r>
            <a:r>
              <a:rPr lang="ru-RU" b="1" dirty="0" err="1" smtClean="0">
                <a:solidFill>
                  <a:srgbClr val="C00000"/>
                </a:solidFill>
              </a:rPr>
              <a:t>үшін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саралаймыз</a:t>
            </a:r>
            <a:r>
              <a:rPr lang="ru-RU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87488" y="764704"/>
            <a:ext cx="2066528" cy="113042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r"/>
            <a:endParaRPr lang="ru-RU" sz="1800" b="1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1464" y="764704"/>
            <a:ext cx="1850504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r"/>
            <a:r>
              <a:rPr lang="kk-KZ" sz="2400" b="1" dirty="0" smtClean="0">
                <a:solidFill>
                  <a:srgbClr val="002060"/>
                </a:solidFill>
                <a:latin typeface="Palatino Linotype" pitchFamily="18" charset="0"/>
              </a:rPr>
              <a:t>Кері байланыс</a:t>
            </a:r>
            <a:endParaRPr lang="ru-RU" sz="2400" b="1" dirty="0" smtClean="0">
              <a:solidFill>
                <a:srgbClr val="002060"/>
              </a:solidFill>
              <a:latin typeface="Palatino Linotype" pitchFamily="18" charset="0"/>
            </a:endParaRPr>
          </a:p>
        </p:txBody>
      </p:sp>
      <p:pic>
        <p:nvPicPr>
          <p:cNvPr id="10243" name="Picture 3" descr="C:\Users\Админ\Desktop\ЖенПУ 18-29.10.2021 ж\different-person-crowd-others-colored-amongst-528116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69"/>
          <a:stretch/>
        </p:blipFill>
        <p:spPr bwMode="auto">
          <a:xfrm>
            <a:off x="1990487" y="3356992"/>
            <a:ext cx="8424936" cy="229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8112224" y="772552"/>
            <a:ext cx="3240360" cy="1122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Palatino Linotype" pitchFamily="18" charset="0"/>
              </a:rPr>
              <a:t>Жеке жұмыс</a:t>
            </a:r>
          </a:p>
          <a:p>
            <a:pPr algn="ctr"/>
            <a:r>
              <a:rPr lang="kk-KZ" dirty="0" smtClean="0">
                <a:latin typeface="Palatino Linotype" pitchFamily="18" charset="0"/>
              </a:rPr>
              <a:t>Уақыт  -5 минут</a:t>
            </a:r>
            <a:endParaRPr lang="ru-RU" dirty="0">
              <a:latin typeface="Palatino Linotype" pitchFamily="18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921" y="23253"/>
            <a:ext cx="110156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51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03712" y="1124744"/>
            <a:ext cx="5472608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b="1" dirty="0" smtClean="0"/>
              <a:t>САРАЛАУ</a:t>
            </a:r>
            <a:endParaRPr lang="ru-RU" sz="3600" b="1" dirty="0"/>
          </a:p>
        </p:txBody>
      </p:sp>
      <p:sp>
        <p:nvSpPr>
          <p:cNvPr id="6" name="Овал 5"/>
          <p:cNvSpPr/>
          <p:nvPr/>
        </p:nvSpPr>
        <p:spPr>
          <a:xfrm>
            <a:off x="2063552" y="3501008"/>
            <a:ext cx="4032448" cy="120243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 smtClean="0"/>
              <a:t>Айқын саралау</a:t>
            </a:r>
            <a:endParaRPr lang="ru-RU" sz="3200" dirty="0"/>
          </a:p>
        </p:txBody>
      </p:sp>
      <p:sp>
        <p:nvSpPr>
          <p:cNvPr id="7" name="Овал 6"/>
          <p:cNvSpPr/>
          <p:nvPr/>
        </p:nvSpPr>
        <p:spPr>
          <a:xfrm>
            <a:off x="6528048" y="3501008"/>
            <a:ext cx="4608512" cy="120243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 smtClean="0"/>
              <a:t>Жасырын саралау</a:t>
            </a:r>
            <a:endParaRPr lang="ru-RU" sz="32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583832" y="234888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752184" y="236362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168" y="188640"/>
            <a:ext cx="110156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213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Айқын саралау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63752" y="1556792"/>
            <a:ext cx="8150696" cy="4525963"/>
          </a:xfrm>
        </p:spPr>
        <p:txBody>
          <a:bodyPr>
            <a:noAutofit/>
          </a:bodyPr>
          <a:lstStyle/>
          <a:p>
            <a:r>
              <a:rPr lang="ru-RU" dirty="0" smtClean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жұмысқа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ru-RU" dirty="0" err="1"/>
              <a:t>деңгейлік</a:t>
            </a:r>
            <a:r>
              <a:rPr lang="ru-RU" dirty="0"/>
              <a:t> </a:t>
            </a:r>
            <a:r>
              <a:rPr lang="ru-RU" dirty="0" err="1"/>
              <a:t>тапсырмалар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деңгейдегі</a:t>
            </a:r>
            <a:r>
              <a:rPr lang="ru-RU" dirty="0"/>
              <a:t> </a:t>
            </a:r>
            <a:r>
              <a:rPr lang="ru-RU" dirty="0" err="1"/>
              <a:t>оқушылар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күрдегенген</a:t>
            </a:r>
            <a:r>
              <a:rPr lang="ru-RU" dirty="0"/>
              <a:t> </a:t>
            </a:r>
            <a:r>
              <a:rPr lang="ru-RU" dirty="0" err="1"/>
              <a:t>тапсырмалар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әр</a:t>
            </a:r>
            <a:r>
              <a:rPr lang="ru-RU" dirty="0" smtClean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деңгейдегі</a:t>
            </a:r>
            <a:r>
              <a:rPr lang="ru-RU" dirty="0"/>
              <a:t> </a:t>
            </a:r>
            <a:r>
              <a:rPr lang="ru-RU" dirty="0" err="1"/>
              <a:t>тапсырмалар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err="1" smtClean="0"/>
              <a:t>әр</a:t>
            </a:r>
            <a:r>
              <a:rPr lang="ru-RU" dirty="0" smtClean="0"/>
              <a:t> </a:t>
            </a:r>
            <a:r>
              <a:rPr lang="ru-RU" dirty="0" err="1"/>
              <a:t>оқушыға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тәсіл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шығармашылық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err="1" smtClean="0"/>
              <a:t>сабаққа</a:t>
            </a:r>
            <a:r>
              <a:rPr lang="ru-RU" dirty="0" smtClean="0"/>
              <a:t> </a:t>
            </a:r>
            <a:r>
              <a:rPr lang="ru-RU" dirty="0" err="1"/>
              <a:t>оқушының</a:t>
            </a:r>
            <a:r>
              <a:rPr lang="ru-RU" dirty="0"/>
              <a:t> </a:t>
            </a:r>
            <a:r>
              <a:rPr lang="ru-RU" dirty="0" err="1"/>
              <a:t>қосымша</a:t>
            </a:r>
            <a:r>
              <a:rPr lang="ru-RU" dirty="0"/>
              <a:t> </a:t>
            </a:r>
            <a:r>
              <a:rPr lang="ru-RU" dirty="0" err="1"/>
              <a:t>озық</a:t>
            </a:r>
            <a:r>
              <a:rPr lang="ru-RU" dirty="0"/>
              <a:t> </a:t>
            </a:r>
            <a:r>
              <a:rPr lang="ru-RU" dirty="0" err="1"/>
              <a:t>материалдар</a:t>
            </a:r>
            <a:r>
              <a:rPr lang="ru-RU" dirty="0"/>
              <a:t> </a:t>
            </a:r>
            <a:r>
              <a:rPr lang="ru-RU" dirty="0" err="1"/>
              <a:t>дайындауы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шешімдер</a:t>
            </a:r>
            <a:r>
              <a:rPr lang="ru-RU" dirty="0" smtClean="0"/>
              <a:t> </a:t>
            </a:r>
            <a:r>
              <a:rPr lang="ru-RU" dirty="0" err="1"/>
              <a:t>үлгілерін</a:t>
            </a:r>
            <a:r>
              <a:rPr lang="ru-RU" dirty="0"/>
              <a:t>, </a:t>
            </a:r>
            <a:r>
              <a:rPr lang="ru-RU" dirty="0" err="1"/>
              <a:t>теориялық</a:t>
            </a:r>
            <a:r>
              <a:rPr lang="ru-RU" dirty="0"/>
              <a:t> </a:t>
            </a:r>
            <a:r>
              <a:rPr lang="ru-RU" dirty="0" err="1"/>
              <a:t>анықтамаларды</a:t>
            </a:r>
            <a:r>
              <a:rPr lang="ru-RU" dirty="0"/>
              <a:t>, </a:t>
            </a:r>
            <a:r>
              <a:rPr lang="ru-RU" dirty="0" err="1"/>
              <a:t>қосалқы</a:t>
            </a:r>
            <a:r>
              <a:rPr lang="ru-RU" dirty="0"/>
              <a:t> </a:t>
            </a:r>
            <a:r>
              <a:rPr lang="ru-RU" dirty="0" err="1"/>
              <a:t>мәселелерді</a:t>
            </a:r>
            <a:r>
              <a:rPr lang="ru-RU" dirty="0"/>
              <a:t> </a:t>
            </a:r>
            <a:r>
              <a:rPr lang="ru-RU" dirty="0" err="1"/>
              <a:t>пайдаланып</a:t>
            </a:r>
            <a:r>
              <a:rPr lang="ru-RU" dirty="0"/>
              <a:t>, </a:t>
            </a:r>
            <a:r>
              <a:rPr lang="ru-RU" dirty="0" err="1"/>
              <a:t>тапсырмаларды</a:t>
            </a:r>
            <a:r>
              <a:rPr lang="ru-RU" dirty="0"/>
              <a:t> </a:t>
            </a:r>
            <a:r>
              <a:rPr lang="ru-RU" dirty="0" err="1"/>
              <a:t>орындау</a:t>
            </a:r>
            <a:r>
              <a:rPr lang="ru-RU" dirty="0"/>
              <a:t> </a:t>
            </a:r>
            <a:r>
              <a:rPr lang="ru-RU" dirty="0" err="1"/>
              <a:t>т.б</a:t>
            </a:r>
            <a:r>
              <a:rPr lang="ru-RU" dirty="0"/>
              <a:t>.</a:t>
            </a:r>
          </a:p>
        </p:txBody>
      </p:sp>
      <p:pic>
        <p:nvPicPr>
          <p:cNvPr id="13314" name="Picture 2" descr="C:\Users\Админ\Desktop\ЖенПУ 18-29.10.2021 ж\imag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368" y="1556792"/>
            <a:ext cx="338437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368" y="1680"/>
            <a:ext cx="110156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39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0070C0"/>
                </a:solidFill>
                <a:latin typeface="Palatino Linotype" pitchFamily="18" charset="0"/>
              </a:rPr>
              <a:t/>
            </a:r>
            <a:br>
              <a:rPr lang="kk-KZ" b="1" dirty="0" smtClean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kk-KZ" b="1" dirty="0" smtClean="0">
                <a:solidFill>
                  <a:srgbClr val="0070C0"/>
                </a:solidFill>
                <a:latin typeface="Palatino Linotype" pitchFamily="18" charset="0"/>
              </a:rPr>
              <a:t>Үдеріс бойынша саралау</a:t>
            </a:r>
            <a:endParaRPr lang="ru-RU" b="1" dirty="0">
              <a:solidFill>
                <a:srgbClr val="0070C0"/>
              </a:solidFill>
              <a:latin typeface="Palatino Linotype" pitchFamily="18" charset="0"/>
            </a:endParaRPr>
          </a:p>
        </p:txBody>
      </p:sp>
      <p:pic>
        <p:nvPicPr>
          <p:cNvPr id="1026" name="Picture 2" descr="C:\Users\Админ\Desktop\ЖенПУ 18-29.10.2021 ж\test-audial-vizual-kinestetik-digita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424" y="1772816"/>
            <a:ext cx="1051316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408" y="0"/>
            <a:ext cx="110220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94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Palatino Linotype" pitchFamily="18" charset="0"/>
              </a:rPr>
              <a:t>Аудиалдар</a:t>
            </a:r>
            <a:endParaRPr lang="ru-RU" sz="32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Жиі</a:t>
            </a:r>
            <a:r>
              <a:rPr lang="ru-RU" b="1" dirty="0" smtClean="0"/>
              <a:t> </a:t>
            </a:r>
            <a:r>
              <a:rPr lang="ru-RU" b="1" dirty="0" err="1" smtClean="0"/>
              <a:t>айтатын</a:t>
            </a:r>
            <a:r>
              <a:rPr lang="ru-RU" b="1" dirty="0" smtClean="0"/>
              <a:t> </a:t>
            </a:r>
            <a:r>
              <a:rPr lang="ru-RU" b="1" dirty="0" err="1" smtClean="0"/>
              <a:t>сөздері: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– </a:t>
            </a:r>
            <a:r>
              <a:rPr lang="ru-RU" dirty="0" err="1" smtClean="0"/>
              <a:t>менің </a:t>
            </a:r>
            <a:r>
              <a:rPr lang="ru-RU" dirty="0" smtClean="0"/>
              <a:t>не </a:t>
            </a:r>
            <a:r>
              <a:rPr lang="ru-RU" dirty="0" err="1" smtClean="0"/>
              <a:t>айтатынымды</a:t>
            </a:r>
            <a:r>
              <a:rPr lang="ru-RU" dirty="0" smtClean="0"/>
              <a:t> </a:t>
            </a:r>
            <a:r>
              <a:rPr lang="ru-RU" dirty="0" err="1" smtClean="0"/>
              <a:t>тыңдаңызшы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– </a:t>
            </a:r>
            <a:r>
              <a:rPr lang="ru-RU" dirty="0" err="1" smtClean="0"/>
              <a:t>сіздің даусыңызды естігеніме</a:t>
            </a:r>
            <a:r>
              <a:rPr lang="ru-RU" dirty="0" smtClean="0"/>
              <a:t> </a:t>
            </a:r>
            <a:r>
              <a:rPr lang="ru-RU" dirty="0" err="1" smtClean="0"/>
              <a:t>қуаныштымын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– </a:t>
            </a:r>
            <a:r>
              <a:rPr lang="ru-RU" dirty="0" err="1" smtClean="0"/>
              <a:t>бұл дыбыс</a:t>
            </a:r>
            <a:r>
              <a:rPr lang="ru-RU" dirty="0" smtClean="0"/>
              <a:t> </a:t>
            </a:r>
            <a:r>
              <a:rPr lang="ru-RU" dirty="0" err="1" smtClean="0"/>
              <a:t>менің жыныма</a:t>
            </a:r>
            <a:r>
              <a:rPr lang="ru-RU" dirty="0" smtClean="0"/>
              <a:t> </a:t>
            </a:r>
            <a:r>
              <a:rPr lang="ru-RU" dirty="0" err="1" smtClean="0"/>
              <a:t>тиеді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– </a:t>
            </a:r>
            <a:r>
              <a:rPr lang="ru-RU" dirty="0" err="1" smtClean="0"/>
              <a:t>былайша</a:t>
            </a:r>
            <a:r>
              <a:rPr lang="ru-RU" dirty="0" smtClean="0"/>
              <a:t> </a:t>
            </a:r>
            <a:r>
              <a:rPr lang="ru-RU" dirty="0" err="1" smtClean="0"/>
              <a:t>жаман</a:t>
            </a:r>
            <a:r>
              <a:rPr lang="ru-RU" dirty="0" smtClean="0"/>
              <a:t> </a:t>
            </a:r>
            <a:r>
              <a:rPr lang="ru-RU" dirty="0" err="1" smtClean="0"/>
              <a:t>ұсыныс емес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–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бұл сөзімен не</a:t>
            </a:r>
            <a:r>
              <a:rPr lang="ru-RU" dirty="0" smtClean="0"/>
              <a:t> </a:t>
            </a:r>
            <a:r>
              <a:rPr lang="ru-RU" dirty="0" err="1" smtClean="0"/>
              <a:t>айтқысы келді</a:t>
            </a:r>
            <a:r>
              <a:rPr lang="ru-RU" dirty="0" smtClean="0"/>
              <a:t> </a:t>
            </a:r>
            <a:r>
              <a:rPr lang="ru-RU" dirty="0" err="1" smtClean="0"/>
              <a:t>екен</a:t>
            </a:r>
            <a:r>
              <a:rPr lang="ru-RU" dirty="0" smtClean="0"/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27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Palatino Linotype" pitchFamily="18" charset="0"/>
              </a:rPr>
              <a:t>Визуалдар</a:t>
            </a:r>
            <a:endParaRPr lang="ru-RU" sz="32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Жиі</a:t>
            </a:r>
            <a:r>
              <a:rPr lang="ru-RU" b="1" dirty="0" smtClean="0"/>
              <a:t> </a:t>
            </a:r>
            <a:r>
              <a:rPr lang="ru-RU" b="1" dirty="0" err="1" smtClean="0"/>
              <a:t>айтатын</a:t>
            </a:r>
            <a:r>
              <a:rPr lang="ru-RU" b="1" dirty="0" smtClean="0"/>
              <a:t> </a:t>
            </a:r>
            <a:r>
              <a:rPr lang="ru-RU" b="1" dirty="0" err="1" smtClean="0"/>
              <a:t>сөздері: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– мен </a:t>
            </a:r>
            <a:r>
              <a:rPr lang="ru-RU" dirty="0" err="1" smtClean="0"/>
              <a:t>көріп тұрмын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– </a:t>
            </a:r>
            <a:r>
              <a:rPr lang="ru-RU" dirty="0" err="1" smtClean="0"/>
              <a:t>анаған қарашы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– </a:t>
            </a:r>
            <a:r>
              <a:rPr lang="ru-RU" dirty="0" err="1" smtClean="0"/>
              <a:t>мына</a:t>
            </a:r>
            <a:r>
              <a:rPr lang="ru-RU" dirty="0" smtClean="0"/>
              <a:t> </a:t>
            </a:r>
            <a:r>
              <a:rPr lang="ru-RU" dirty="0" err="1" smtClean="0"/>
              <a:t>жерден</a:t>
            </a:r>
            <a:r>
              <a:rPr lang="ru-RU" dirty="0" smtClean="0"/>
              <a:t> </a:t>
            </a:r>
            <a:r>
              <a:rPr lang="ru-RU" dirty="0" err="1" smtClean="0"/>
              <a:t>жақсы көрінеді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– </a:t>
            </a:r>
            <a:r>
              <a:rPr lang="ru-RU" dirty="0" err="1" smtClean="0"/>
              <a:t>көріп тұрғаныңыздай</a:t>
            </a:r>
            <a:r>
              <a:rPr lang="ru-RU" dirty="0" smtClean="0"/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27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Palatino Linotype" pitchFamily="18" charset="0"/>
              </a:rPr>
              <a:t>Кинестетиктер</a:t>
            </a:r>
            <a:endParaRPr lang="ru-RU" sz="32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Жиі</a:t>
            </a:r>
            <a:r>
              <a:rPr lang="ru-RU" b="1" dirty="0" smtClean="0"/>
              <a:t> </a:t>
            </a:r>
            <a:r>
              <a:rPr lang="ru-RU" b="1" dirty="0" err="1" smtClean="0"/>
              <a:t>айтатын</a:t>
            </a:r>
            <a:r>
              <a:rPr lang="ru-RU" b="1" dirty="0" smtClean="0"/>
              <a:t> </a:t>
            </a:r>
            <a:r>
              <a:rPr lang="ru-RU" b="1" dirty="0" err="1" smtClean="0"/>
              <a:t>сөздері: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– </a:t>
            </a:r>
            <a:r>
              <a:rPr lang="ru-RU" dirty="0" err="1" smtClean="0"/>
              <a:t>қарым-қатынасқа түсу;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– </a:t>
            </a:r>
            <a:r>
              <a:rPr lang="ru-RU" dirty="0" err="1" smtClean="0"/>
              <a:t>сезіп</a:t>
            </a:r>
            <a:r>
              <a:rPr lang="ru-RU" dirty="0" smtClean="0"/>
              <a:t> </a:t>
            </a:r>
            <a:r>
              <a:rPr lang="ru-RU" dirty="0" err="1" smtClean="0"/>
              <a:t>тұрмын;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– </a:t>
            </a:r>
            <a:r>
              <a:rPr lang="ru-RU" dirty="0" err="1" smtClean="0"/>
              <a:t>бір</a:t>
            </a:r>
            <a:r>
              <a:rPr lang="ru-RU" dirty="0" smtClean="0"/>
              <a:t> </a:t>
            </a:r>
            <a:r>
              <a:rPr lang="ru-RU" dirty="0" err="1" smtClean="0"/>
              <a:t>нәрсені ұстап алу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– </a:t>
            </a:r>
            <a:r>
              <a:rPr lang="ru-RU" dirty="0" err="1" smtClean="0"/>
              <a:t>қол ұстасу;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– </a:t>
            </a:r>
            <a:r>
              <a:rPr lang="ru-RU" dirty="0" err="1" smtClean="0"/>
              <a:t>өзіңді бақылау;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– </a:t>
            </a:r>
            <a:r>
              <a:rPr lang="ru-RU" dirty="0" err="1" smtClean="0"/>
              <a:t>сабыр</a:t>
            </a:r>
            <a:r>
              <a:rPr lang="ru-RU" dirty="0" smtClean="0"/>
              <a:t> </a:t>
            </a:r>
            <a:r>
              <a:rPr lang="ru-RU" dirty="0" err="1" smtClean="0"/>
              <a:t>сақтаңыз.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27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374650"/>
            <a:ext cx="11017224" cy="1042988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Palatino Linotype" pitchFamily="18" charset="0"/>
              </a:rPr>
              <a:t>https://wordwall.net/ru/resource/23477179/c%d0%b0%d1%80%d0%b0%d0%bb%d0%b0%d1%83-25102021</a:t>
            </a:r>
            <a:endParaRPr lang="ru-RU" sz="3200" dirty="0">
              <a:latin typeface="Palatino Linotype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12192000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360" y="-86264"/>
            <a:ext cx="110220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87488" y="198884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r"/>
            <a:r>
              <a:rPr lang="kk-KZ" sz="2400" b="1" dirty="0" smtClean="0">
                <a:solidFill>
                  <a:srgbClr val="0070C0"/>
                </a:solidFill>
                <a:latin typeface="Palatino Linotype" pitchFamily="18" charset="0"/>
              </a:rPr>
              <a:t>Есте сақтаңыз</a:t>
            </a:r>
            <a:r>
              <a:rPr lang="kk-KZ" sz="1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!</a:t>
            </a:r>
            <a:endParaRPr lang="ru-RU" sz="1800" b="1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05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00000"/>
                </a:solidFill>
                <a:latin typeface="Palatino Linotype" pitchFamily="18" charset="0"/>
              </a:rPr>
              <a:t>Тапсырма</a:t>
            </a:r>
            <a:endParaRPr lang="ru-RU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Мұның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құрамына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білім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деңгейі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Palatino Linotype" pitchFamily="18" charset="0"/>
              </a:rPr>
              <a:t>ə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ртүрлі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оқушыларға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арналған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тапсырмалар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кіреді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Оқушылардың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қажеттіліктеріне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қарай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(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көмек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керек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пе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Palatino Linotype" pitchFamily="18" charset="0"/>
              </a:rPr>
              <a:t>ə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лде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күрделі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тапсырмалар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беру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керек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пе</a:t>
            </a:r>
            <a:r>
              <a:rPr lang="ru-RU" b="1" dirty="0" smtClean="0">
                <a:solidFill>
                  <a:srgbClr val="0070C0"/>
                </a:solidFill>
                <a:latin typeface="Palatino Linotype" pitchFamily="18" charset="0"/>
              </a:rPr>
              <a:t>) </a:t>
            </a:r>
            <a:r>
              <a:rPr lang="ru-RU" b="1" dirty="0" err="1" smtClean="0">
                <a:solidFill>
                  <a:srgbClr val="0070C0"/>
                </a:solidFill>
                <a:latin typeface="Palatino Linotype" pitchFamily="18" charset="0"/>
              </a:rPr>
              <a:t>түрлі</a:t>
            </a:r>
            <a:r>
              <a:rPr lang="ru-RU" b="1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кестелерді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немесе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жаттығулар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мен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тапсырмаларды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жасау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.</a:t>
            </a:r>
          </a:p>
          <a:p>
            <a:r>
              <a:rPr lang="ru-RU" b="1" dirty="0" err="1" smtClean="0">
                <a:solidFill>
                  <a:srgbClr val="0070C0"/>
                </a:solidFill>
                <a:latin typeface="Palatino Linotype" pitchFamily="18" charset="0"/>
              </a:rPr>
              <a:t>Күрделілігіне</a:t>
            </a:r>
            <a:r>
              <a:rPr lang="ru-RU" b="1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қарай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алға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ілгерілеп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отыратын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тапсырмалары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бар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карточкаларды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пайдаланыңыз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376" y="0"/>
            <a:ext cx="110220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80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AC542D2B-7F9D-4C64-83A2-06430FF7DCCC}"/>
              </a:ext>
            </a:extLst>
          </p:cNvPr>
          <p:cNvSpPr txBox="1">
            <a:spLocks/>
          </p:cNvSpPr>
          <p:nvPr/>
        </p:nvSpPr>
        <p:spPr>
          <a:xfrm>
            <a:off x="767408" y="2564904"/>
            <a:ext cx="3024336" cy="68179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endParaRPr lang="ru-RU" sz="2400" b="1" dirty="0">
              <a:solidFill>
                <a:srgbClr val="002060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矩形 25">
            <a:extLst>
              <a:ext uri="{FF2B5EF4-FFF2-40B4-BE49-F238E27FC236}">
                <a16:creationId xmlns="" xmlns:a16="http://schemas.microsoft.com/office/drawing/2014/main" id="{26F0FA4D-34E6-4082-872A-AA0D4780DCE6}"/>
              </a:ext>
            </a:extLst>
          </p:cNvPr>
          <p:cNvSpPr/>
          <p:nvPr/>
        </p:nvSpPr>
        <p:spPr>
          <a:xfrm>
            <a:off x="-312712" y="0"/>
            <a:ext cx="12029764" cy="2575302"/>
          </a:xfrm>
          <a:prstGeom prst="rect">
            <a:avLst/>
          </a:prstGeom>
          <a:gradFill flip="none" rotWithShape="1">
            <a:gsLst>
              <a:gs pos="100000">
                <a:sysClr val="window" lastClr="FFFFFF">
                  <a:alpha val="2000"/>
                  <a:lumMod val="69000"/>
                  <a:lumOff val="31000"/>
                </a:sysClr>
              </a:gs>
              <a:gs pos="0">
                <a:sysClr val="window" lastClr="FFFFFF">
                  <a:lumMod val="76000"/>
                  <a:alpha val="72000"/>
                </a:sysClr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Medium"/>
              <a:ea typeface="微软雅黑"/>
              <a:cs typeface="+mn-cs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BC084D3E-202D-4673-AD5A-C664F5B6C228}"/>
              </a:ext>
            </a:extLst>
          </p:cNvPr>
          <p:cNvSpPr txBox="1">
            <a:spLocks/>
          </p:cNvSpPr>
          <p:nvPr/>
        </p:nvSpPr>
        <p:spPr>
          <a:xfrm>
            <a:off x="551384" y="980729"/>
            <a:ext cx="3816424" cy="21602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98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ӘДІС «ҮШ САУСАҚ»</a:t>
            </a:r>
            <a:r>
              <a:rPr lang="ru-RU" altLang="en-US" sz="46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:</a:t>
            </a:r>
            <a:r>
              <a:rPr lang="ru-RU" altLang="en-US" sz="24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endParaRPr lang="x-none" sz="2400" b="1" dirty="0">
              <a:solidFill>
                <a:srgbClr val="FF0000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C7AE1AE-30B5-4A78-A65E-6FD0800965A9}"/>
              </a:ext>
            </a:extLst>
          </p:cNvPr>
          <p:cNvSpPr/>
          <p:nvPr/>
        </p:nvSpPr>
        <p:spPr>
          <a:xfrm>
            <a:off x="191344" y="2060848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kk-KZ" sz="2800" b="1" dirty="0" smtClean="0">
                <a:solidFill>
                  <a:srgbClr val="0070C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СҰҚ САУСАҚПЕН ЕСІМІҢІЗДІ ,</a:t>
            </a:r>
          </a:p>
          <a:p>
            <a:pPr marL="514350" indent="-514350">
              <a:buAutoNum type="arabicPeriod"/>
            </a:pPr>
            <a:r>
              <a:rPr lang="kk-KZ" sz="2800" b="1" dirty="0" smtClean="0">
                <a:solidFill>
                  <a:srgbClr val="0070C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БАС БАРМАҚПЕН ЖҰЛДЫЗНАМАҢЫЗДЫ,</a:t>
            </a:r>
          </a:p>
          <a:p>
            <a:pPr marL="514350" indent="-514350">
              <a:buAutoNum type="arabicPeriod"/>
            </a:pPr>
            <a:r>
              <a:rPr lang="kk-KZ" sz="2800" b="1" dirty="0" smtClean="0">
                <a:solidFill>
                  <a:srgbClr val="0070C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ОРТАН ТЕРЕКПЕН ХОББИІҢІЗДІ АЙТАСЫЗ.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E4A42FF-9DA6-4264-B905-8F115A37F1C1}"/>
              </a:ext>
            </a:extLst>
          </p:cNvPr>
          <p:cNvSpPr txBox="1"/>
          <p:nvPr/>
        </p:nvSpPr>
        <p:spPr>
          <a:xfrm>
            <a:off x="726569" y="251442"/>
            <a:ext cx="11016961" cy="707886"/>
          </a:xfrm>
          <a:prstGeom prst="rect">
            <a:avLst/>
          </a:prstGeom>
          <a:solidFill>
            <a:srgbClr val="136C9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КЕЛ, ТАНЫСАЙЫҚ</a:t>
            </a:r>
            <a:endParaRPr lang="kk-KZ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Стихи на знакомство | Ресурсный Цент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104" y="1412776"/>
            <a:ext cx="4320480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8020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274638"/>
            <a:ext cx="10959008" cy="634082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C00000"/>
                </a:solidFill>
                <a:latin typeface="Palatino Linotype" pitchFamily="18" charset="0"/>
              </a:rPr>
              <a:t>Дереккөздер</a:t>
            </a:r>
            <a:endParaRPr lang="ru-RU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1124744"/>
            <a:ext cx="11809312" cy="5400599"/>
          </a:xfrm>
        </p:spPr>
        <p:txBody>
          <a:bodyPr>
            <a:noAutofit/>
          </a:bodyPr>
          <a:lstStyle/>
          <a:p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Кейбір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оқушылар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басқа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сыныптастарына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қарағанда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анағұрлым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күрделі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дереккөздермен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Palatino Linotype" pitchFamily="18" charset="0"/>
              </a:rPr>
              <a:t>жұмыс</a:t>
            </a:r>
            <a:r>
              <a:rPr lang="ru-RU" b="1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Palatino Linotype" pitchFamily="18" charset="0"/>
              </a:rPr>
              <a:t>істей</a:t>
            </a:r>
            <a:r>
              <a:rPr lang="ru-RU" b="1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алады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.</a:t>
            </a:r>
          </a:p>
          <a:p>
            <a:r>
              <a:rPr lang="ru-RU" b="1" dirty="0" err="1" smtClean="0">
                <a:solidFill>
                  <a:srgbClr val="0070C0"/>
                </a:solidFill>
                <a:latin typeface="Palatino Linotype" pitchFamily="18" charset="0"/>
              </a:rPr>
              <a:t>Дереккөздердің</a:t>
            </a:r>
            <a:r>
              <a:rPr lang="ru-RU" b="1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ауқымы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талқылауға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негіз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болатын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м</a:t>
            </a:r>
            <a:r>
              <a:rPr lang="en-US" b="1" dirty="0">
                <a:solidFill>
                  <a:srgbClr val="0070C0"/>
                </a:solidFill>
                <a:latin typeface="Palatino Linotype" pitchFamily="18" charset="0"/>
              </a:rPr>
              <a:t>ə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тіндерден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бастап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,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анағұрлым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қиын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Palatino Linotype" pitchFamily="18" charset="0"/>
              </a:rPr>
              <a:t>сөздерді</a:t>
            </a:r>
            <a:r>
              <a:rPr lang="ru-RU" b="1" dirty="0" smtClean="0">
                <a:solidFill>
                  <a:srgbClr val="0070C0"/>
                </a:solidFill>
                <a:latin typeface="Palatino Linotype" pitchFamily="18" charset="0"/>
              </a:rPr>
              <a:t> ж</a:t>
            </a:r>
            <a:r>
              <a:rPr lang="en-US" b="1" dirty="0">
                <a:solidFill>
                  <a:srgbClr val="0070C0"/>
                </a:solidFill>
                <a:latin typeface="Palatino Linotype" pitchFamily="18" charset="0"/>
              </a:rPr>
              <a:t>ə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не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күрделі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идеяларды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түсіндіретін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м</a:t>
            </a:r>
            <a:r>
              <a:rPr lang="en-US" b="1" dirty="0">
                <a:solidFill>
                  <a:srgbClr val="0070C0"/>
                </a:solidFill>
                <a:latin typeface="Palatino Linotype" pitchFamily="18" charset="0"/>
              </a:rPr>
              <a:t>ə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тіндерге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дейін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ауытқып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отырады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.</a:t>
            </a:r>
          </a:p>
          <a:p>
            <a:r>
              <a:rPr lang="ru-RU" b="1" dirty="0" err="1" smtClean="0">
                <a:solidFill>
                  <a:srgbClr val="0070C0"/>
                </a:solidFill>
                <a:latin typeface="Palatino Linotype" pitchFamily="18" charset="0"/>
              </a:rPr>
              <a:t>Баспадан</a:t>
            </a:r>
            <a:r>
              <a:rPr lang="ru-RU" b="1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шыққан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ж</a:t>
            </a:r>
            <a:r>
              <a:rPr lang="en-US" b="1" dirty="0">
                <a:solidFill>
                  <a:srgbClr val="0070C0"/>
                </a:solidFill>
                <a:latin typeface="Palatino Linotype" pitchFamily="18" charset="0"/>
              </a:rPr>
              <a:t>ə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не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электронды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дереккөздер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де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пайдалануы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мүмкін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Бұл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материалды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пайдаланудың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анағұрлым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ауқымды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көлемін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көрсетеді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368" y="-99392"/>
            <a:ext cx="110220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938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00000"/>
                </a:solidFill>
                <a:latin typeface="TimesNewRoman,BoldItalic"/>
              </a:rPr>
              <a:t>Қарқын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Кейбір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оқушылар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басқаларына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қарағанда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жылдам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жұмыс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істейді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.</a:t>
            </a:r>
          </a:p>
          <a:p>
            <a:r>
              <a:rPr lang="ru-RU" b="1" dirty="0" err="1" smtClean="0">
                <a:solidFill>
                  <a:srgbClr val="0070C0"/>
                </a:solidFill>
                <a:latin typeface="Palatino Linotype" pitchFamily="18" charset="0"/>
              </a:rPr>
              <a:t>Қосымша</a:t>
            </a:r>
            <a:r>
              <a:rPr lang="ru-RU" b="1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тапсырмаларды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көп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күш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жұмсауды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талап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ететін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оқушылар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үшін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қолдануға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болады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.</a:t>
            </a:r>
          </a:p>
          <a:p>
            <a:r>
              <a:rPr lang="ru-RU" b="1" dirty="0" err="1" smtClean="0">
                <a:solidFill>
                  <a:srgbClr val="0070C0"/>
                </a:solidFill>
                <a:latin typeface="Palatino Linotype" pitchFamily="18" charset="0"/>
              </a:rPr>
              <a:t>Негізгі</a:t>
            </a:r>
            <a:r>
              <a:rPr lang="ru-RU" b="1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тапсырмаларды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түсіндіруде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көмек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қажет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ететін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оқушыларға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біршама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уақыт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беріледі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250" y="18933"/>
            <a:ext cx="110220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768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00000"/>
                </a:solidFill>
                <a:latin typeface="TimesNewRoman,BoldItalic"/>
              </a:rPr>
              <a:t>Қорытынды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Барлық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оқушылар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бір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тапсырманы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орындаса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да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олардың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н</a:t>
            </a:r>
            <a:r>
              <a:rPr lang="en-US" b="1" dirty="0">
                <a:solidFill>
                  <a:srgbClr val="0070C0"/>
                </a:solidFill>
                <a:latin typeface="Palatino Linotype" pitchFamily="18" charset="0"/>
              </a:rPr>
              <a:t>ə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тижелері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Palatino Linotype" pitchFamily="18" charset="0"/>
              </a:rPr>
              <a:t>ə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ртүрлі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болады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.</a:t>
            </a:r>
          </a:p>
          <a:p>
            <a:r>
              <a:rPr lang="ru-RU" b="1" dirty="0" err="1" smtClean="0">
                <a:solidFill>
                  <a:srgbClr val="0070C0"/>
                </a:solidFill>
                <a:latin typeface="Palatino Linotype" pitchFamily="18" charset="0"/>
              </a:rPr>
              <a:t>Мұғалім</a:t>
            </a:r>
            <a:r>
              <a:rPr lang="ru-RU" b="1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тапсырма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береді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,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бірақ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жалғыз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«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дұрыс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»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жауаптың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бағытында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жұмыс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істеуден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Palatino Linotype" pitchFamily="18" charset="0"/>
              </a:rPr>
              <a:t>гөрі</a:t>
            </a:r>
            <a:r>
              <a:rPr lang="ru-RU" b="1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Palatino Linotype" pitchFamily="18" charset="0"/>
              </a:rPr>
              <a:t>оқушылар</a:t>
            </a:r>
            <a:r>
              <a:rPr lang="ru-RU" b="1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өздерінің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мықты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ж</a:t>
            </a:r>
            <a:r>
              <a:rPr lang="en-US" b="1" dirty="0">
                <a:solidFill>
                  <a:srgbClr val="0070C0"/>
                </a:solidFill>
                <a:latin typeface="Palatino Linotype" pitchFamily="18" charset="0"/>
              </a:rPr>
              <a:t>ə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не </a:t>
            </a:r>
            <a:r>
              <a:rPr lang="en-US" b="1" dirty="0">
                <a:solidFill>
                  <a:srgbClr val="0070C0"/>
                </a:solidFill>
                <a:latin typeface="Palatino Linotype" pitchFamily="18" charset="0"/>
              </a:rPr>
              <a:t>ə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лсіз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тұстарына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қарай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жауап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береді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.</a:t>
            </a:r>
          </a:p>
          <a:p>
            <a:r>
              <a:rPr lang="ru-RU" b="1" dirty="0" err="1" smtClean="0">
                <a:solidFill>
                  <a:srgbClr val="0070C0"/>
                </a:solidFill>
                <a:latin typeface="Palatino Linotype" pitchFamily="18" charset="0"/>
              </a:rPr>
              <a:t>Барлық</a:t>
            </a:r>
            <a:r>
              <a:rPr lang="ru-RU" b="1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оқушыларға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бағытталған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нұсқау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бере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отырып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,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олардың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Palatino Linotype" pitchFamily="18" charset="0"/>
              </a:rPr>
              <a:t>ə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рқайсысының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өздерінен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Palatino Linotype" pitchFamily="18" charset="0"/>
              </a:rPr>
              <a:t>не </a:t>
            </a:r>
            <a:r>
              <a:rPr lang="ru-RU" b="1" dirty="0" err="1" smtClean="0">
                <a:solidFill>
                  <a:srgbClr val="0070C0"/>
                </a:solidFill>
                <a:latin typeface="Palatino Linotype" pitchFamily="18" charset="0"/>
              </a:rPr>
              <a:t>күтетіндігін</a:t>
            </a:r>
            <a:r>
              <a:rPr lang="ru-RU" b="1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түсінгендеріне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көз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жеткізу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керек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701" y="50620"/>
            <a:ext cx="110220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331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NewRoman,BoldItalic"/>
              </a:rPr>
              <a:t>Диалог ж</a:t>
            </a:r>
            <a:r>
              <a:rPr lang="en-US" b="1" dirty="0">
                <a:solidFill>
                  <a:srgbClr val="C00000"/>
                </a:solidFill>
                <a:latin typeface="TimesNewRoman,BoldItalic"/>
              </a:rPr>
              <a:t>ə</a:t>
            </a:r>
            <a:r>
              <a:rPr lang="ru-RU" b="1" dirty="0">
                <a:solidFill>
                  <a:srgbClr val="C00000"/>
                </a:solidFill>
                <a:latin typeface="TimesNewRoman,BoldItalic"/>
              </a:rPr>
              <a:t>не </a:t>
            </a:r>
            <a:r>
              <a:rPr lang="ru-RU" b="1" dirty="0" err="1">
                <a:solidFill>
                  <a:srgbClr val="C00000"/>
                </a:solidFill>
                <a:latin typeface="TimesNewRoman,BoldItalic"/>
              </a:rPr>
              <a:t>қолдау</a:t>
            </a:r>
            <a:r>
              <a:rPr lang="ru-RU" b="1" dirty="0">
                <a:solidFill>
                  <a:srgbClr val="C00000"/>
                </a:solidFill>
                <a:latin typeface="TimesNewRoman,BoldItalic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NewRoman,BoldItalic"/>
              </a:rPr>
              <a:t>көрсету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Кейбір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оқушыларға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тапсырманы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орындау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барысында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жан-жақты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Palatino Linotype" pitchFamily="18" charset="0"/>
              </a:rPr>
              <a:t>ə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рі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нақты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көмек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қажет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болады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.</a:t>
            </a:r>
          </a:p>
          <a:p>
            <a:r>
              <a:rPr lang="ru-RU" b="1" dirty="0" err="1" smtClean="0">
                <a:solidFill>
                  <a:srgbClr val="0070C0"/>
                </a:solidFill>
                <a:latin typeface="Palatino Linotype" pitchFamily="18" charset="0"/>
              </a:rPr>
              <a:t>Мұғалім</a:t>
            </a:r>
            <a:r>
              <a:rPr lang="ru-RU" b="1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оқушыларды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ойланту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үшін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ж</a:t>
            </a:r>
            <a:r>
              <a:rPr lang="en-US" b="1" dirty="0">
                <a:solidFill>
                  <a:srgbClr val="0070C0"/>
                </a:solidFill>
                <a:latin typeface="Palatino Linotype" pitchFamily="18" charset="0"/>
              </a:rPr>
              <a:t>ə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не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бірқатар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жауаптар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алу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үшін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алдын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ала </a:t>
            </a:r>
            <a:r>
              <a:rPr lang="ru-RU" b="1" dirty="0" err="1" smtClean="0">
                <a:solidFill>
                  <a:srgbClr val="0070C0"/>
                </a:solidFill>
                <a:latin typeface="Palatino Linotype" pitchFamily="18" charset="0"/>
              </a:rPr>
              <a:t>дайындалған</a:t>
            </a:r>
            <a:r>
              <a:rPr lang="ru-RU" b="1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Palatino Linotype" pitchFamily="18" charset="0"/>
              </a:rPr>
              <a:t>сұрақтарды</a:t>
            </a:r>
            <a:r>
              <a:rPr lang="ru-RU" b="1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қоюына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болады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.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Бұл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Palatino Linotype" pitchFamily="18" charset="0"/>
              </a:rPr>
              <a:t>ə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дісті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қолдану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барысында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сөзбен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қолдау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көрсету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ж</a:t>
            </a:r>
            <a:r>
              <a:rPr lang="en-US" b="1" dirty="0">
                <a:solidFill>
                  <a:srgbClr val="0070C0"/>
                </a:solidFill>
                <a:latin typeface="Palatino Linotype" pitchFamily="18" charset="0"/>
              </a:rPr>
              <a:t>ə</a:t>
            </a:r>
            <a:r>
              <a:rPr lang="ru-RU" b="1" dirty="0" smtClean="0">
                <a:solidFill>
                  <a:srgbClr val="0070C0"/>
                </a:solidFill>
                <a:latin typeface="Palatino Linotype" pitchFamily="18" charset="0"/>
              </a:rPr>
              <a:t>не </a:t>
            </a:r>
            <a:r>
              <a:rPr lang="ru-RU" b="1" dirty="0" err="1" smtClean="0">
                <a:solidFill>
                  <a:srgbClr val="0070C0"/>
                </a:solidFill>
                <a:latin typeface="Palatino Linotype" pitchFamily="18" charset="0"/>
              </a:rPr>
              <a:t>ынталандыру</a:t>
            </a:r>
            <a:r>
              <a:rPr lang="ru-RU" b="1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да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маңызды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рөл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атқарады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941" y="0"/>
            <a:ext cx="110220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162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00000"/>
                </a:solidFill>
                <a:latin typeface="TimesNewRoman,BoldItalic"/>
              </a:rPr>
              <a:t>Бағалау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384" y="1268761"/>
            <a:ext cx="11031016" cy="4857404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Оқушылар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үнемі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бағаланып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отырады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,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осылайша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педагогикалық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қызмет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пен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саралаудың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басқа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Palatino Linotype" pitchFamily="18" charset="0"/>
              </a:rPr>
              <a:t>да </a:t>
            </a:r>
            <a:r>
              <a:rPr lang="ru-RU" b="1" dirty="0" err="1" smtClean="0">
                <a:solidFill>
                  <a:srgbClr val="0070C0"/>
                </a:solidFill>
                <a:latin typeface="Palatino Linotype" pitchFamily="18" charset="0"/>
              </a:rPr>
              <a:t>түрлері</a:t>
            </a:r>
            <a:r>
              <a:rPr lang="ru-RU" b="1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оқушылардың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қажеттіліктеріне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қарай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үнемі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түзетіліп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отыруы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мүмкін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.</a:t>
            </a:r>
          </a:p>
          <a:p>
            <a:r>
              <a:rPr lang="ru-RU" b="1" dirty="0" err="1" smtClean="0">
                <a:solidFill>
                  <a:srgbClr val="0070C0"/>
                </a:solidFill>
                <a:latin typeface="Palatino Linotype" pitchFamily="18" charset="0"/>
              </a:rPr>
              <a:t>Педагогикалық</a:t>
            </a:r>
            <a:r>
              <a:rPr lang="ru-RU" b="1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қызмет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табыстылықты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,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жақсартуды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,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түзетуді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қажет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ететін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салаларды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Palatino Linotype" pitchFamily="18" charset="0"/>
              </a:rPr>
              <a:t>анықтайтын</a:t>
            </a:r>
            <a:r>
              <a:rPr lang="ru-RU" b="1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Palatino Linotype" pitchFamily="18" charset="0"/>
              </a:rPr>
              <a:t>ə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мбебап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үдеріс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болуы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керек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. Сонда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ғана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біз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п</a:t>
            </a:r>
            <a:r>
              <a:rPr lang="en-US" b="1" dirty="0">
                <a:solidFill>
                  <a:srgbClr val="0070C0"/>
                </a:solidFill>
                <a:latin typeface="Palatino Linotype" pitchFamily="18" charset="0"/>
              </a:rPr>
              <a:t>ə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нді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оқытудан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оқушыны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оқытуға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қарай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Palatino Linotype" pitchFamily="18" charset="0"/>
              </a:rPr>
              <a:t>жылжи</a:t>
            </a:r>
            <a:r>
              <a:rPr lang="ru-RU" b="1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Palatino Linotype" pitchFamily="18" charset="0"/>
              </a:rPr>
              <a:t>аламыз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746" y="50620"/>
            <a:ext cx="110220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547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00000"/>
                </a:solidFill>
                <a:latin typeface="TimesNewRoman,BoldItalic"/>
              </a:rPr>
              <a:t>Жіктеу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384" y="1268761"/>
            <a:ext cx="11031016" cy="4857404"/>
          </a:xfrm>
        </p:spPr>
        <p:txBody>
          <a:bodyPr>
            <a:normAutofit lnSpcReduction="10000"/>
          </a:bodyPr>
          <a:lstStyle/>
          <a:p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мүдделері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ұқасас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оқушылар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(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мысалы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,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қиындық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деңгейі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немесе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қолдау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деңгейі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)</a:t>
            </a:r>
          </a:p>
          <a:p>
            <a:r>
              <a:rPr lang="ru-RU" b="1" dirty="0" err="1" smtClean="0">
                <a:solidFill>
                  <a:srgbClr val="0070C0"/>
                </a:solidFill>
                <a:latin typeface="Palatino Linotype" pitchFamily="18" charset="0"/>
              </a:rPr>
              <a:t>талаптары</a:t>
            </a:r>
            <a:r>
              <a:rPr lang="ru-RU" b="1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Palatino Linotype" pitchFamily="18" charset="0"/>
              </a:rPr>
              <a:t>ə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ртүрлі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оқушылар</a:t>
            </a:r>
            <a:endParaRPr lang="ru-RU" b="1" dirty="0">
              <a:solidFill>
                <a:srgbClr val="0070C0"/>
              </a:solidFill>
              <a:latin typeface="Palatino Linotype" pitchFamily="18" charset="0"/>
            </a:endParaRPr>
          </a:p>
          <a:p>
            <a:r>
              <a:rPr lang="ru-RU" b="1" dirty="0" err="1" smtClean="0">
                <a:solidFill>
                  <a:srgbClr val="0070C0"/>
                </a:solidFill>
                <a:latin typeface="Palatino Linotype" pitchFamily="18" charset="0"/>
              </a:rPr>
              <a:t>джигсо</a:t>
            </a:r>
            <a:r>
              <a:rPr lang="ru-RU" b="1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топтары</a:t>
            </a:r>
            <a:endParaRPr lang="ru-RU" b="1" dirty="0">
              <a:solidFill>
                <a:srgbClr val="0070C0"/>
              </a:solidFill>
              <a:latin typeface="Palatino Linotype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Palatino Linotype" pitchFamily="18" charset="0"/>
              </a:rPr>
              <a:t>к</a:t>
            </a:r>
            <a:r>
              <a:rPr lang="en-US" b="1" dirty="0">
                <a:solidFill>
                  <a:srgbClr val="0070C0"/>
                </a:solidFill>
                <a:latin typeface="Palatino Linotype" pitchFamily="18" charset="0"/>
              </a:rPr>
              <a:t>ə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сіби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дағдыларына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қарай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бөлінетін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топтар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немесе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сарапшы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топ</a:t>
            </a:r>
          </a:p>
          <a:p>
            <a:r>
              <a:rPr lang="ru-RU" b="1" dirty="0" err="1" smtClean="0">
                <a:solidFill>
                  <a:srgbClr val="0070C0"/>
                </a:solidFill>
                <a:latin typeface="Palatino Linotype" pitchFamily="18" charset="0"/>
              </a:rPr>
              <a:t>гендерлік</a:t>
            </a:r>
            <a:r>
              <a:rPr lang="ru-RU" b="1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топ</a:t>
            </a:r>
          </a:p>
          <a:p>
            <a:r>
              <a:rPr lang="ru-RU" b="1" dirty="0" err="1" smtClean="0">
                <a:solidFill>
                  <a:srgbClr val="0070C0"/>
                </a:solidFill>
                <a:latin typeface="Palatino Linotype" pitchFamily="18" charset="0"/>
              </a:rPr>
              <a:t>аралас</a:t>
            </a:r>
            <a:r>
              <a:rPr lang="ru-RU" b="1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Palatino Linotype" pitchFamily="18" charset="0"/>
              </a:rPr>
              <a:t>гендерлік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 топ</a:t>
            </a:r>
          </a:p>
          <a:p>
            <a:r>
              <a:rPr lang="ru-RU" b="1" dirty="0" err="1" smtClean="0">
                <a:solidFill>
                  <a:srgbClr val="0070C0"/>
                </a:solidFill>
                <a:latin typeface="Palatino Linotype" pitchFamily="18" charset="0"/>
              </a:rPr>
              <a:t>ұйымшыл</a:t>
            </a:r>
            <a:r>
              <a:rPr lang="ru-RU" b="1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Palatino Linotype" pitchFamily="18" charset="0"/>
              </a:rPr>
              <a:t>топ.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408" y="0"/>
            <a:ext cx="110220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595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274638"/>
            <a:ext cx="10959008" cy="850106"/>
          </a:xfrm>
        </p:spPr>
        <p:txBody>
          <a:bodyPr>
            <a:normAutofit fontScale="90000"/>
          </a:bodyPr>
          <a:lstStyle/>
          <a:p>
            <a:pPr algn="l"/>
            <a:r>
              <a:rPr lang="kk-KZ" sz="3600" b="1" dirty="0" smtClean="0">
                <a:solidFill>
                  <a:srgbClr val="0070C0"/>
                </a:solidFill>
              </a:rPr>
              <a:t>Топтық </a:t>
            </a:r>
            <a:r>
              <a:rPr lang="kk-KZ" sz="3600" b="1" dirty="0">
                <a:solidFill>
                  <a:srgbClr val="0070C0"/>
                </a:solidFill>
              </a:rPr>
              <a:t>жұмыс. </a:t>
            </a:r>
            <a:r>
              <a:rPr lang="kk-KZ" sz="3600" b="1" dirty="0" smtClean="0">
                <a:solidFill>
                  <a:srgbClr val="FF0000"/>
                </a:solidFill>
              </a:rPr>
              <a:t>Алғашқы </a:t>
            </a:r>
            <a:r>
              <a:rPr lang="kk-KZ" sz="3600" b="1" dirty="0">
                <a:solidFill>
                  <a:srgbClr val="FF0000"/>
                </a:solidFill>
              </a:rPr>
              <a:t>адамдардың </a:t>
            </a:r>
            <a:r>
              <a:rPr lang="kk-KZ" sz="3600" b="1" dirty="0" smtClean="0">
                <a:solidFill>
                  <a:srgbClr val="FF0000"/>
                </a:solidFill>
              </a:rPr>
              <a:t>наным-сенімдерін </a:t>
            </a:r>
            <a:r>
              <a:rPr lang="kk-KZ" sz="3600" b="1" dirty="0">
                <a:solidFill>
                  <a:srgbClr val="FF0000"/>
                </a:solidFill>
              </a:rPr>
              <a:t>сипаттап әңгіме </a:t>
            </a:r>
            <a:r>
              <a:rPr lang="kk-KZ" sz="3600" b="1" dirty="0" smtClean="0">
                <a:solidFill>
                  <a:srgbClr val="FF0000"/>
                </a:solidFill>
              </a:rPr>
              <a:t>құрастырыңыздар</a:t>
            </a:r>
            <a:r>
              <a:rPr lang="kk-KZ" sz="3600" b="1" dirty="0">
                <a:solidFill>
                  <a:srgbClr val="FF0000"/>
                </a:solidFill>
              </a:rPr>
              <a:t>. </a:t>
            </a:r>
            <a:r>
              <a:rPr lang="kk-KZ" sz="3600" b="1" dirty="0" smtClean="0">
                <a:solidFill>
                  <a:srgbClr val="FF0000"/>
                </a:solidFill>
              </a:rPr>
              <a:t> 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NewRoman,Bold"/>
              </a:rPr>
              <a:t>  </a:t>
            </a:r>
            <a:endParaRPr lang="ru-RU" dirty="0"/>
          </a:p>
        </p:txBody>
      </p:sp>
      <p:pic>
        <p:nvPicPr>
          <p:cNvPr id="14339" name="Picture 3" descr="C:\Users\Админ\Desktop\ЖенПУ 18-29.10.2021 ж\slide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162804"/>
            <a:ext cx="9649072" cy="40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3432" y="4813994"/>
            <a:ext cx="106571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Palatino Linotype" pitchFamily="18" charset="0"/>
            </a:endParaRPr>
          </a:p>
          <a:p>
            <a:r>
              <a:rPr lang="ru-RU" sz="2800" dirty="0" smtClean="0">
                <a:latin typeface="Palatino Linotype" pitchFamily="18" charset="0"/>
              </a:rPr>
              <a:t>1</a:t>
            </a:r>
            <a:r>
              <a:rPr lang="ru-RU" sz="2800" dirty="0">
                <a:latin typeface="Palatino Linotype" pitchFamily="18" charset="0"/>
              </a:rPr>
              <a:t>. </a:t>
            </a:r>
            <a:r>
              <a:rPr lang="ru-RU" sz="2800" dirty="0" err="1">
                <a:latin typeface="Palatino Linotype" pitchFamily="18" charset="0"/>
              </a:rPr>
              <a:t>Сіз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қандай</a:t>
            </a:r>
            <a:r>
              <a:rPr lang="ru-RU" sz="2800" dirty="0">
                <a:latin typeface="Palatino Linotype" pitchFamily="18" charset="0"/>
              </a:rPr>
              <a:t> т</a:t>
            </a:r>
            <a:r>
              <a:rPr lang="en-US" sz="2800" dirty="0">
                <a:latin typeface="Palatino Linotype" pitchFamily="18" charset="0"/>
              </a:rPr>
              <a:t>ə</a:t>
            </a:r>
            <a:r>
              <a:rPr lang="ru-RU" sz="2800" dirty="0" err="1">
                <a:latin typeface="Palatino Linotype" pitchFamily="18" charset="0"/>
              </a:rPr>
              <a:t>сілмен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көбірек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қолдау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көрсетпексіз</a:t>
            </a:r>
            <a:r>
              <a:rPr lang="ru-RU" sz="2800" dirty="0">
                <a:latin typeface="Palatino Linotype" pitchFamily="18" charset="0"/>
              </a:rPr>
              <a:t>?</a:t>
            </a:r>
          </a:p>
          <a:p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smtClean="0">
                <a:latin typeface="Palatino Linotype" pitchFamily="18" charset="0"/>
              </a:rPr>
              <a:t>2</a:t>
            </a:r>
            <a:r>
              <a:rPr lang="ru-RU" sz="2800" dirty="0">
                <a:latin typeface="Palatino Linotype" pitchFamily="18" charset="0"/>
              </a:rPr>
              <a:t>. </a:t>
            </a:r>
            <a:r>
              <a:rPr lang="ru-RU" sz="2800" dirty="0" err="1">
                <a:latin typeface="Palatino Linotype" pitchFamily="18" charset="0"/>
              </a:rPr>
              <a:t>Сіз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басқаларға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қарағанда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қабілетті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оқушыларға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қандай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тапсырмалар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бересіз</a:t>
            </a:r>
            <a:r>
              <a:rPr lang="ru-RU" sz="2800" dirty="0">
                <a:latin typeface="Palatino Linotype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20536" y="1340768"/>
            <a:ext cx="1634480" cy="12744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r"/>
            <a:endParaRPr lang="ru-RU" sz="1800" b="1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20536" y="2132856"/>
            <a:ext cx="1271464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r"/>
            <a:r>
              <a:rPr lang="kk-KZ" sz="2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Уақыты  </a:t>
            </a:r>
          </a:p>
          <a:p>
            <a:pPr algn="r"/>
            <a:r>
              <a:rPr lang="kk-KZ" sz="2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10 минут</a:t>
            </a:r>
            <a:endParaRPr lang="ru-RU" sz="2000" b="1" dirty="0" smtClean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7921" t="27188" r="10533" b="33437"/>
          <a:stretch>
            <a:fillRect/>
          </a:stretch>
        </p:blipFill>
        <p:spPr bwMode="auto">
          <a:xfrm>
            <a:off x="1055440" y="1196752"/>
            <a:ext cx="410445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52767" t="27360" r="8493" b="28344"/>
          <a:stretch>
            <a:fillRect/>
          </a:stretch>
        </p:blipFill>
        <p:spPr bwMode="auto">
          <a:xfrm>
            <a:off x="6023992" y="3140969"/>
            <a:ext cx="460851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513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ТАЛҚЫЛАЙЫҚ!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Қолдауды</a:t>
            </a:r>
            <a:r>
              <a:rPr lang="ru-RU" b="1" dirty="0"/>
              <a:t> </a:t>
            </a:r>
            <a:r>
              <a:rPr lang="ru-RU" b="1" dirty="0" err="1"/>
              <a:t>орташа</a:t>
            </a:r>
            <a:r>
              <a:rPr lang="ru-RU" b="1" dirty="0"/>
              <a:t> </a:t>
            </a:r>
            <a:r>
              <a:rPr lang="ru-RU" b="1" dirty="0" err="1"/>
              <a:t>қажет</a:t>
            </a:r>
            <a:r>
              <a:rPr lang="ru-RU" b="1" dirty="0"/>
              <a:t> </a:t>
            </a:r>
            <a:r>
              <a:rPr lang="ru-RU" b="1" dirty="0" err="1"/>
              <a:t>ететін</a:t>
            </a:r>
            <a:r>
              <a:rPr lang="ru-RU" b="1" dirty="0"/>
              <a:t> </a:t>
            </a:r>
            <a:r>
              <a:rPr lang="ru-RU" dirty="0" err="1" smtClean="0"/>
              <a:t>оқушылар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үшін</a:t>
            </a:r>
            <a:r>
              <a:rPr lang="ru-RU" dirty="0" smtClean="0"/>
              <a:t> </a:t>
            </a:r>
            <a:r>
              <a:rPr lang="ru-RU" dirty="0" err="1"/>
              <a:t>әңгіме</a:t>
            </a:r>
            <a:r>
              <a:rPr lang="ru-RU" dirty="0"/>
              <a:t> </a:t>
            </a:r>
            <a:r>
              <a:rPr lang="ru-RU" dirty="0" err="1" smtClean="0"/>
              <a:t>құрастыруға</a:t>
            </a:r>
            <a:r>
              <a:rPr lang="ru-RU" dirty="0" smtClean="0"/>
              <a:t>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ru-RU" dirty="0" err="1" smtClean="0"/>
              <a:t>сұрақтар</a:t>
            </a:r>
            <a:r>
              <a:rPr lang="ru-RU" dirty="0" smtClean="0"/>
              <a:t>:</a:t>
            </a:r>
            <a:endParaRPr lang="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err="1"/>
              <a:t>Қолдауды</a:t>
            </a:r>
            <a:r>
              <a:rPr lang="ru-RU" b="1" dirty="0"/>
              <a:t> </a:t>
            </a:r>
            <a:r>
              <a:rPr lang="ru-RU" b="1" dirty="0" err="1" smtClean="0"/>
              <a:t>көбірек</a:t>
            </a:r>
            <a:r>
              <a:rPr lang="ru-RU" b="1" dirty="0" smtClean="0"/>
              <a:t> </a:t>
            </a:r>
            <a:r>
              <a:rPr lang="ru-RU" b="1" dirty="0" err="1"/>
              <a:t>қажет</a:t>
            </a:r>
            <a:r>
              <a:rPr lang="ru-RU" b="1" dirty="0"/>
              <a:t> </a:t>
            </a:r>
            <a:r>
              <a:rPr lang="ru-RU" b="1" dirty="0" err="1"/>
              <a:t>ететін</a:t>
            </a:r>
            <a:r>
              <a:rPr lang="ru-RU" b="1" dirty="0"/>
              <a:t> </a:t>
            </a:r>
            <a:r>
              <a:rPr lang="ru-RU" dirty="0" err="1"/>
              <a:t>оқушылар</a:t>
            </a:r>
            <a:r>
              <a:rPr lang="ru-RU" dirty="0"/>
              <a:t> </a:t>
            </a:r>
            <a:r>
              <a:rPr lang="ru-RU" dirty="0" err="1" smtClean="0"/>
              <a:t>үшін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err="1" smtClean="0"/>
              <a:t>әңгіме</a:t>
            </a:r>
            <a:r>
              <a:rPr lang="ru-RU" dirty="0" smtClean="0"/>
              <a:t> </a:t>
            </a:r>
            <a:r>
              <a:rPr lang="ru-RU" dirty="0" err="1" smtClean="0"/>
              <a:t>құрастыруға</a:t>
            </a:r>
            <a:r>
              <a:rPr lang="ru-RU" dirty="0" smtClean="0"/>
              <a:t>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ru-RU" dirty="0" err="1"/>
              <a:t>тіркестер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kk-KZ" dirty="0" smtClean="0"/>
              <a:t>Мысалы:</a:t>
            </a:r>
          </a:p>
          <a:p>
            <a:pPr marL="0" indent="0">
              <a:buNone/>
            </a:pPr>
            <a:r>
              <a:rPr lang="kk-KZ" dirty="0" smtClean="0"/>
              <a:t>Себебі: </a:t>
            </a:r>
            <a:endParaRPr lang="ru-RU" dirty="0"/>
          </a:p>
        </p:txBody>
      </p:sp>
      <p:pic>
        <p:nvPicPr>
          <p:cNvPr id="22530" name="Picture 2" descr="C:\Users\Админ\Desktop\ЖенПУ 18-29.10.2021 ж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0336" y="1556792"/>
            <a:ext cx="27051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408" y="0"/>
            <a:ext cx="110220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583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9929663"/>
              </p:ext>
            </p:extLst>
          </p:nvPr>
        </p:nvGraphicFramePr>
        <p:xfrm>
          <a:off x="427133" y="731520"/>
          <a:ext cx="11737304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451"/>
                <a:gridCol w="3944201"/>
                <a:gridCol w="3194330"/>
                <a:gridCol w="2674322"/>
              </a:tblGrid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Блум таксономиясы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Мүғалім қызметі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Оқушы қызметі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Тапсырмалар жүйесі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Білу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Проблема, жағдаят туғызу арқылы</a:t>
                      </a:r>
                      <a:r>
                        <a:rPr lang="kk-KZ" baseline="0" dirty="0" smtClean="0"/>
                        <a:t> оқушыларға  ой салу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Өз мақсатын айқындай отырып, проблеманы шешуге әрекеттенеді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Өзіндік жұмыс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Түсіну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Мақсатқа жету жолдарын</a:t>
                      </a:r>
                      <a:r>
                        <a:rPr lang="kk-KZ" baseline="0" dirty="0" smtClean="0"/>
                        <a:t> көрсетеді, ұйымдастырады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Қойылған проблемаға өзіндік көзқарасын</a:t>
                      </a:r>
                      <a:r>
                        <a:rPr lang="kk-KZ" baseline="0" dirty="0" smtClean="0"/>
                        <a:t> қалыптастырады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Кітаппен жұмыс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Қолдану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Дидактикалық</a:t>
                      </a:r>
                      <a:r>
                        <a:rPr lang="kk-KZ" baseline="0" dirty="0" smtClean="0"/>
                        <a:t> материалдармен қамтамасыз ету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Білімді терең, жете</a:t>
                      </a:r>
                      <a:r>
                        <a:rPr lang="kk-KZ" baseline="0" dirty="0" smtClean="0"/>
                        <a:t> меңгеру үшін өзінің барлық іскерлігін пайдалану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Қосымша материалдармен жұмыс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Талдау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Топ жетекшілері, кеңес беруші оқушылар арқылы ұйымдастырылады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Өзгені тыңдай отырып, өз білімін толықтырады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Топпен жұмыс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Жинақтау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Жеке оқушылар ойын жинақтап</a:t>
                      </a:r>
                      <a:r>
                        <a:rPr lang="kk-KZ" baseline="0" dirty="0" smtClean="0"/>
                        <a:t> түйін түю әрекетін жасайды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Өз жауаптарының жоспар</a:t>
                      </a:r>
                      <a:r>
                        <a:rPr lang="kk-KZ" baseline="0" dirty="0" smtClean="0"/>
                        <a:t> тезисін  жасай отырып, өз ойын мәнді жеткізуге тырысады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Қойылған</a:t>
                      </a:r>
                      <a:r>
                        <a:rPr lang="kk-KZ" baseline="0" dirty="0" smtClean="0"/>
                        <a:t> проблеманы шешудің өзіндік үлгісін жасатқызу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Бағалау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Қойылған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проблеманың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өзі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үшін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құндылығының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неде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екендігіне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көзін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жеткізу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Қойылған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проблеманың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ақ-қарасын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ажырата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білу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Жеке жұмыс, өмірлік мәні бар ситуация тудыру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95600" y="188640"/>
            <a:ext cx="7128792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r"/>
            <a:endParaRPr lang="ru-RU" sz="1800" b="1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03912" y="41724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r"/>
            <a:endParaRPr lang="ru-RU" sz="1800" b="1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3752" y="0"/>
            <a:ext cx="5040560" cy="8744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kk-KZ" sz="32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Мазмұн бойынша саралап оқыту</a:t>
            </a:r>
            <a:endParaRPr lang="ru-RU" sz="3200" b="1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59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600" b="1" dirty="0" smtClean="0">
                <a:solidFill>
                  <a:srgbClr val="C00000"/>
                </a:solidFill>
                <a:latin typeface="Palatino Linotype" pitchFamily="18" charset="0"/>
              </a:rPr>
              <a:t>Мазмұн бойынша саралап оқыту мысалдары</a:t>
            </a:r>
            <a:endParaRPr lang="ru-RU" sz="36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k-KZ" b="1" dirty="0" smtClean="0">
                <a:solidFill>
                  <a:srgbClr val="0070C0"/>
                </a:solidFill>
                <a:latin typeface="Palatino Linotype" pitchFamily="18" charset="0"/>
              </a:rPr>
              <a:t>Сөздерді анықтамасымен сәйкестендіру;</a:t>
            </a:r>
          </a:p>
          <a:p>
            <a:r>
              <a:rPr lang="kk-KZ" b="1" dirty="0" smtClean="0">
                <a:solidFill>
                  <a:srgbClr val="0070C0"/>
                </a:solidFill>
                <a:latin typeface="Palatino Linotype" pitchFamily="18" charset="0"/>
              </a:rPr>
              <a:t>Мәтінді оқып, берілген сұрақтарға жауап беру;</a:t>
            </a:r>
          </a:p>
          <a:p>
            <a:r>
              <a:rPr lang="kk-KZ" b="1" dirty="0" smtClean="0">
                <a:solidFill>
                  <a:srgbClr val="0070C0"/>
                </a:solidFill>
                <a:latin typeface="Palatino Linotype" pitchFamily="18" charset="0"/>
              </a:rPr>
              <a:t>Мәтін кейіпкерінің бір оқиғасын ойлап, басқа нәтижемен аяқтау;</a:t>
            </a:r>
          </a:p>
          <a:p>
            <a:r>
              <a:rPr lang="kk-KZ" b="1" dirty="0" smtClean="0">
                <a:solidFill>
                  <a:srgbClr val="0070C0"/>
                </a:solidFill>
                <a:latin typeface="Palatino Linotype" pitchFamily="18" charset="0"/>
              </a:rPr>
              <a:t>Мәтіндегі айғақ пен пікірді табу;</a:t>
            </a:r>
          </a:p>
          <a:p>
            <a:r>
              <a:rPr lang="kk-KZ" b="1" dirty="0" smtClean="0">
                <a:solidFill>
                  <a:srgbClr val="0070C0"/>
                </a:solidFill>
                <a:latin typeface="Palatino Linotype" pitchFamily="18" charset="0"/>
              </a:rPr>
              <a:t>Автордың идеясын анықтап, оның көзқарасын білдіретін дәлелдерді табу;</a:t>
            </a:r>
          </a:p>
          <a:p>
            <a:r>
              <a:rPr lang="kk-KZ" b="1" dirty="0" smtClean="0">
                <a:solidFill>
                  <a:srgbClr val="0070C0"/>
                </a:solidFill>
                <a:latin typeface="Palatino Linotype" pitchFamily="18" charset="0"/>
              </a:rPr>
              <a:t>Сабақты қорытындылайтын </a:t>
            </a:r>
            <a:r>
              <a:rPr lang="en-US" b="1" dirty="0" smtClean="0">
                <a:solidFill>
                  <a:srgbClr val="0070C0"/>
                </a:solidFill>
                <a:latin typeface="Palatino Linotype" pitchFamily="18" charset="0"/>
              </a:rPr>
              <a:t>PowerPoint</a:t>
            </a:r>
            <a:r>
              <a:rPr lang="kk-KZ" b="1" dirty="0" smtClean="0">
                <a:solidFill>
                  <a:srgbClr val="0070C0"/>
                </a:solidFill>
                <a:latin typeface="Palatino Linotype" pitchFamily="18" charset="0"/>
              </a:rPr>
              <a:t>  таныстырылымын дайындау</a:t>
            </a:r>
            <a:endParaRPr lang="ru-RU" b="1" dirty="0">
              <a:solidFill>
                <a:srgbClr val="0070C0"/>
              </a:solidFill>
              <a:latin typeface="Palatino Linotyp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408" y="0"/>
            <a:ext cx="110220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52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0"/>
            <a:ext cx="10945216" cy="1052736"/>
          </a:xfrm>
        </p:spPr>
        <p:txBody>
          <a:bodyPr>
            <a:normAutofit fontScale="90000"/>
          </a:bodyPr>
          <a:lstStyle/>
          <a:p>
            <a:r>
              <a:rPr lang="kk-KZ" sz="3200" b="1" i="1" dirty="0" smtClean="0">
                <a:solidFill>
                  <a:srgbClr val="0070C0"/>
                </a:solidFill>
              </a:rPr>
              <a:t>Қала суретін топтастырыңыздар. Суреттерінің </a:t>
            </a:r>
            <a:r>
              <a:rPr lang="kk-KZ" sz="3200" b="1" i="1" dirty="0">
                <a:solidFill>
                  <a:srgbClr val="0070C0"/>
                </a:solidFill>
              </a:rPr>
              <a:t>арасындағы айырмашылықтарды байқай аласыз ба?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l="50916" t="27562" r="4256" b="28142"/>
          <a:stretch>
            <a:fillRect/>
          </a:stretch>
        </p:blipFill>
        <p:spPr bwMode="auto">
          <a:xfrm>
            <a:off x="8591600" y="1196752"/>
            <a:ext cx="3600400" cy="200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 l="51660" t="28344" r="6832" b="20469"/>
          <a:stretch>
            <a:fillRect/>
          </a:stretch>
        </p:blipFill>
        <p:spPr bwMode="auto">
          <a:xfrm>
            <a:off x="623392" y="1196752"/>
            <a:ext cx="2952328" cy="204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 l="52214" t="30313" r="7386" b="33266"/>
          <a:stretch>
            <a:fillRect/>
          </a:stretch>
        </p:blipFill>
        <p:spPr bwMode="auto">
          <a:xfrm>
            <a:off x="4511824" y="4077072"/>
            <a:ext cx="34096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 l="53321" t="33266" r="14580" b="28344"/>
          <a:stretch>
            <a:fillRect/>
          </a:stretch>
        </p:blipFill>
        <p:spPr bwMode="auto">
          <a:xfrm>
            <a:off x="8760296" y="3645024"/>
            <a:ext cx="3168352" cy="213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 l="52023" t="30485" r="4810" b="30141"/>
          <a:stretch>
            <a:fillRect/>
          </a:stretch>
        </p:blipFill>
        <p:spPr bwMode="auto">
          <a:xfrm>
            <a:off x="4079776" y="1196752"/>
            <a:ext cx="4248472" cy="217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 l="51660" t="28344" r="8493" b="28344"/>
          <a:stretch>
            <a:fillRect/>
          </a:stretch>
        </p:blipFill>
        <p:spPr bwMode="auto">
          <a:xfrm>
            <a:off x="479376" y="3645024"/>
            <a:ext cx="3600400" cy="220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741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Palatino Linotype" pitchFamily="18" charset="0"/>
              </a:rPr>
              <a:t>ОҚУШЫ ҚАЖЕТТІЛІГІНЕ ҚАРАЙ САБАҚ МАҚСАТТАРЫН САРАЛАУ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>
                <a:solidFill>
                  <a:srgbClr val="0070C0"/>
                </a:solidFill>
              </a:rPr>
              <a:t>Сабақтың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басты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міндеті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оқу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мақсаттарын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жүзеге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асыру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болып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табылады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және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сабақ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жоспары</a:t>
            </a:r>
            <a:r>
              <a:rPr lang="ru-RU" b="1" dirty="0">
                <a:solidFill>
                  <a:srgbClr val="0070C0"/>
                </a:solidFill>
              </a:rPr>
              <a:t> осы </a:t>
            </a:r>
            <a:r>
              <a:rPr lang="ru-RU" b="1" dirty="0" err="1">
                <a:solidFill>
                  <a:srgbClr val="0070C0"/>
                </a:solidFill>
              </a:rPr>
              <a:t>оқу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мақсатының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төңірегінде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құрылады</a:t>
            </a:r>
            <a:r>
              <a:rPr lang="ru-RU" b="1" dirty="0">
                <a:solidFill>
                  <a:srgbClr val="0070C0"/>
                </a:solidFill>
              </a:rPr>
              <a:t>. </a:t>
            </a:r>
            <a:r>
              <a:rPr lang="ru-RU" b="1" dirty="0" err="1">
                <a:solidFill>
                  <a:srgbClr val="0070C0"/>
                </a:solidFill>
              </a:rPr>
              <a:t>Сараланған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сабақ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мақсаттары</a:t>
            </a:r>
            <a:r>
              <a:rPr lang="ru-RU" b="1" dirty="0">
                <a:solidFill>
                  <a:srgbClr val="0070C0"/>
                </a:solidFill>
              </a:rPr>
              <a:t> да, </a:t>
            </a:r>
            <a:r>
              <a:rPr lang="ru-RU" b="1" dirty="0" err="1">
                <a:solidFill>
                  <a:srgbClr val="0070C0"/>
                </a:solidFill>
              </a:rPr>
              <a:t>одан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туындайтын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бағалау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критерийлері</a:t>
            </a:r>
            <a:r>
              <a:rPr lang="ru-RU" b="1" dirty="0">
                <a:solidFill>
                  <a:srgbClr val="0070C0"/>
                </a:solidFill>
              </a:rPr>
              <a:t> мен </a:t>
            </a:r>
            <a:r>
              <a:rPr lang="ru-RU" b="1" dirty="0" err="1">
                <a:solidFill>
                  <a:srgbClr val="0070C0"/>
                </a:solidFill>
              </a:rPr>
              <a:t>тапсырмалары</a:t>
            </a:r>
            <a:r>
              <a:rPr lang="ru-RU" b="1" dirty="0">
                <a:solidFill>
                  <a:srgbClr val="0070C0"/>
                </a:solidFill>
              </a:rPr>
              <a:t> да </a:t>
            </a:r>
            <a:r>
              <a:rPr lang="ru-RU" b="1" dirty="0" err="1">
                <a:solidFill>
                  <a:srgbClr val="0070C0"/>
                </a:solidFill>
              </a:rPr>
              <a:t>оқу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мақсатын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жүзеге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асыру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үшін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жұмыс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жасайды</a:t>
            </a:r>
            <a:r>
              <a:rPr lang="ru-RU" b="1" dirty="0">
                <a:solidFill>
                  <a:srgbClr val="0070C0"/>
                </a:solidFill>
              </a:rPr>
              <a:t>.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kk-KZ" b="1" dirty="0" smtClean="0">
                <a:solidFill>
                  <a:srgbClr val="C00000"/>
                </a:solidFill>
              </a:rPr>
              <a:t>Оқушылардың барлығы:</a:t>
            </a:r>
          </a:p>
          <a:p>
            <a:r>
              <a:rPr lang="kk-KZ" b="1" dirty="0" smtClean="0">
                <a:solidFill>
                  <a:srgbClr val="C00000"/>
                </a:solidFill>
              </a:rPr>
              <a:t>Оқушылардың басым бөлігі:</a:t>
            </a:r>
          </a:p>
          <a:p>
            <a:r>
              <a:rPr lang="kk-KZ" b="1" dirty="0" smtClean="0">
                <a:solidFill>
                  <a:srgbClr val="C00000"/>
                </a:solidFill>
              </a:rPr>
              <a:t>Оқушылардың кейбірі: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27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 smtClean="0">
                <a:solidFill>
                  <a:srgbClr val="0070C0"/>
                </a:solidFill>
              </a:rPr>
              <a:t>5 </a:t>
            </a:r>
            <a:r>
              <a:rPr lang="ru-RU" sz="3200" b="1" dirty="0" err="1">
                <a:solidFill>
                  <a:srgbClr val="0070C0"/>
                </a:solidFill>
              </a:rPr>
              <a:t>сынып</a:t>
            </a:r>
            <a:r>
              <a:rPr lang="ru-RU" sz="3200" b="1" dirty="0">
                <a:solidFill>
                  <a:srgbClr val="0070C0"/>
                </a:solidFill>
              </a:rPr>
              <a:t>, </a:t>
            </a:r>
            <a:r>
              <a:rPr lang="ru-RU" sz="3200" b="1" dirty="0" err="1">
                <a:solidFill>
                  <a:srgbClr val="C00000"/>
                </a:solidFill>
              </a:rPr>
              <a:t>Қазақстан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тарихы</a:t>
            </a:r>
            <a:r>
              <a:rPr lang="ru-RU" sz="3200" b="1" dirty="0">
                <a:solidFill>
                  <a:srgbClr val="C00000"/>
                </a:solidFill>
              </a:rPr>
              <a:t/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 err="1" smtClean="0">
                <a:solidFill>
                  <a:srgbClr val="0070C0"/>
                </a:solidFill>
              </a:rPr>
              <a:t>Тақырыбы</a:t>
            </a:r>
            <a:r>
              <a:rPr lang="ru-RU" sz="3200" b="1" dirty="0">
                <a:solidFill>
                  <a:srgbClr val="0070C0"/>
                </a:solidFill>
              </a:rPr>
              <a:t>: </a:t>
            </a:r>
            <a:r>
              <a:rPr lang="ru-RU" sz="3200" b="1" dirty="0" err="1">
                <a:solidFill>
                  <a:srgbClr val="C00000"/>
                </a:solidFill>
              </a:rPr>
              <a:t>Алғашқы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адамдардың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өмірі</a:t>
            </a:r>
            <a:r>
              <a:rPr lang="ru-RU" sz="3200" b="1" dirty="0">
                <a:solidFill>
                  <a:srgbClr val="C00000"/>
                </a:solidFill>
              </a:rPr>
              <a:t>.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 err="1">
                <a:solidFill>
                  <a:srgbClr val="0070C0"/>
                </a:solidFill>
              </a:rPr>
              <a:t>Оқу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мақсаты</a:t>
            </a:r>
            <a:r>
              <a:rPr lang="ru-RU" sz="3200" b="1" dirty="0">
                <a:solidFill>
                  <a:srgbClr val="0070C0"/>
                </a:solidFill>
              </a:rPr>
              <a:t>: </a:t>
            </a:r>
            <a:r>
              <a:rPr lang="ru-RU" sz="3200" b="1" dirty="0">
                <a:solidFill>
                  <a:srgbClr val="C00000"/>
                </a:solidFill>
              </a:rPr>
              <a:t>5.1.1.1 </a:t>
            </a:r>
            <a:r>
              <a:rPr lang="ru-RU" sz="3200" b="1" dirty="0" err="1">
                <a:solidFill>
                  <a:srgbClr val="C00000"/>
                </a:solidFill>
              </a:rPr>
              <a:t>Алғашқы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адамдардың</a:t>
            </a:r>
            <a:r>
              <a:rPr lang="ru-RU" sz="3200" b="1" dirty="0" smtClean="0">
                <a:solidFill>
                  <a:srgbClr val="C00000"/>
                </a:solidFill>
              </a:rPr>
              <a:t>   </a:t>
            </a:r>
            <a:r>
              <a:rPr lang="ru-RU" sz="3200" b="1" dirty="0" err="1" smtClean="0">
                <a:solidFill>
                  <a:srgbClr val="C00000"/>
                </a:solidFill>
              </a:rPr>
              <a:t>антропологиялық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белгілерін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сипаттау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420888"/>
            <a:ext cx="10670976" cy="3705276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Сабақ</a:t>
            </a:r>
            <a:r>
              <a:rPr lang="ru-RU" dirty="0"/>
              <a:t> </a:t>
            </a:r>
            <a:r>
              <a:rPr lang="ru-RU" dirty="0" err="1"/>
              <a:t>мақсаттары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b="1" dirty="0" err="1" smtClean="0"/>
              <a:t>Барлық</a:t>
            </a:r>
            <a:r>
              <a:rPr lang="ru-RU" b="1" dirty="0" smtClean="0"/>
              <a:t> </a:t>
            </a:r>
            <a:r>
              <a:rPr lang="ru-RU" b="1" dirty="0" err="1"/>
              <a:t>оқушылар</a:t>
            </a:r>
            <a:r>
              <a:rPr lang="ru-RU" b="1" dirty="0"/>
              <a:t>: </a:t>
            </a:r>
            <a:r>
              <a:rPr lang="ru-RU" dirty="0"/>
              <a:t>- </a:t>
            </a:r>
            <a:r>
              <a:rPr lang="ru-RU" dirty="0" err="1"/>
              <a:t>Алғашқы</a:t>
            </a:r>
            <a:r>
              <a:rPr lang="ru-RU" dirty="0"/>
              <a:t> </a:t>
            </a:r>
            <a:r>
              <a:rPr lang="ru-RU" dirty="0" err="1"/>
              <a:t>адамдардың</a:t>
            </a:r>
            <a:r>
              <a:rPr lang="ru-RU" dirty="0"/>
              <a:t> </a:t>
            </a:r>
            <a:r>
              <a:rPr lang="ru-RU" dirty="0" err="1"/>
              <a:t>антропологиялық</a:t>
            </a:r>
            <a:r>
              <a:rPr lang="ru-RU" dirty="0"/>
              <a:t> </a:t>
            </a:r>
            <a:r>
              <a:rPr lang="ru-RU" dirty="0" err="1"/>
              <a:t>белгілерін</a:t>
            </a:r>
            <a:r>
              <a:rPr lang="ru-RU" dirty="0"/>
              <a:t> </a:t>
            </a:r>
            <a:r>
              <a:rPr lang="ru-RU" dirty="0" err="1"/>
              <a:t>сипаттайды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b="1" dirty="0" err="1" smtClean="0"/>
              <a:t>Оқушылардың</a:t>
            </a:r>
            <a:r>
              <a:rPr lang="ru-RU" b="1" dirty="0" smtClean="0"/>
              <a:t> </a:t>
            </a:r>
            <a:r>
              <a:rPr lang="ru-RU" b="1" dirty="0" err="1"/>
              <a:t>басым</a:t>
            </a:r>
            <a:r>
              <a:rPr lang="ru-RU" b="1" dirty="0"/>
              <a:t> </a:t>
            </a:r>
            <a:r>
              <a:rPr lang="ru-RU" b="1" dirty="0" err="1"/>
              <a:t>бөлігі</a:t>
            </a:r>
            <a:r>
              <a:rPr lang="ru-RU" b="1" dirty="0"/>
              <a:t>: </a:t>
            </a:r>
            <a:r>
              <a:rPr lang="ru-RU" dirty="0"/>
              <a:t>- </a:t>
            </a:r>
            <a:r>
              <a:rPr lang="ru-RU" dirty="0" err="1"/>
              <a:t>Алғашқы</a:t>
            </a:r>
            <a:r>
              <a:rPr lang="ru-RU" dirty="0"/>
              <a:t> </a:t>
            </a:r>
            <a:r>
              <a:rPr lang="ru-RU" dirty="0" err="1"/>
              <a:t>адамдардың</a:t>
            </a:r>
            <a:r>
              <a:rPr lang="ru-RU" dirty="0"/>
              <a:t> </a:t>
            </a:r>
            <a:r>
              <a:rPr lang="ru-RU" dirty="0" err="1"/>
              <a:t>антрапологиялық</a:t>
            </a:r>
            <a:r>
              <a:rPr lang="ru-RU" dirty="0"/>
              <a:t> </a:t>
            </a:r>
            <a:r>
              <a:rPr lang="ru-RU" dirty="0" err="1"/>
              <a:t>белгілерін</a:t>
            </a:r>
            <a:r>
              <a:rPr lang="ru-RU" dirty="0"/>
              <a:t> </a:t>
            </a:r>
            <a:r>
              <a:rPr lang="ru-RU" dirty="0" err="1"/>
              <a:t>түсіндіреді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b="1" dirty="0" err="1" smtClean="0"/>
              <a:t>Кейбір</a:t>
            </a:r>
            <a:r>
              <a:rPr lang="ru-RU" b="1" dirty="0" smtClean="0"/>
              <a:t> </a:t>
            </a:r>
            <a:r>
              <a:rPr lang="ru-RU" b="1" dirty="0" err="1"/>
              <a:t>оқушылар</a:t>
            </a:r>
            <a:r>
              <a:rPr lang="ru-RU" b="1" dirty="0"/>
              <a:t>: </a:t>
            </a:r>
            <a:r>
              <a:rPr lang="ru-RU" dirty="0"/>
              <a:t>- </a:t>
            </a:r>
            <a:r>
              <a:rPr lang="ru-RU" dirty="0" err="1"/>
              <a:t>Алғашқы</a:t>
            </a:r>
            <a:r>
              <a:rPr lang="ru-RU" dirty="0"/>
              <a:t> </a:t>
            </a:r>
            <a:r>
              <a:rPr lang="ru-RU" dirty="0" err="1"/>
              <a:t>адамдардың</a:t>
            </a:r>
            <a:r>
              <a:rPr lang="ru-RU" dirty="0"/>
              <a:t> </a:t>
            </a:r>
            <a:r>
              <a:rPr lang="ru-RU" dirty="0" err="1"/>
              <a:t>антропологиясын</a:t>
            </a:r>
            <a:r>
              <a:rPr lang="ru-RU" dirty="0"/>
              <a:t> </a:t>
            </a:r>
            <a:r>
              <a:rPr lang="ru-RU" dirty="0" err="1"/>
              <a:t>қазіргі</a:t>
            </a:r>
            <a:r>
              <a:rPr lang="ru-RU" dirty="0"/>
              <a:t> </a:t>
            </a:r>
            <a:r>
              <a:rPr lang="ru-RU" dirty="0" err="1"/>
              <a:t>адамдармен</a:t>
            </a:r>
            <a:r>
              <a:rPr lang="ru-RU" dirty="0"/>
              <a:t> </a:t>
            </a:r>
            <a:r>
              <a:rPr lang="ru-RU" dirty="0" err="1"/>
              <a:t>салыстырады</a:t>
            </a:r>
            <a:r>
              <a:rPr lang="ru-RU" dirty="0"/>
              <a:t>.</a:t>
            </a:r>
            <a:r>
              <a:rPr lang="kk-KZ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36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>Тапсырма: </a:t>
            </a:r>
            <a:r>
              <a:rPr lang="ru-RU" sz="3200" dirty="0" err="1">
                <a:solidFill>
                  <a:prstClr val="black"/>
                </a:solidFill>
                <a:ea typeface="+mn-ea"/>
                <a:cs typeface="+mn-cs"/>
              </a:rPr>
              <a:t>Алғашқы</a:t>
            </a: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3200" dirty="0" err="1">
                <a:solidFill>
                  <a:prstClr val="black"/>
                </a:solidFill>
                <a:ea typeface="+mn-ea"/>
                <a:cs typeface="+mn-cs"/>
              </a:rPr>
              <a:t>адамдардың</a:t>
            </a: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3200" dirty="0" err="1">
                <a:solidFill>
                  <a:prstClr val="black"/>
                </a:solidFill>
                <a:ea typeface="+mn-ea"/>
                <a:cs typeface="+mn-cs"/>
              </a:rPr>
              <a:t>антропологиялық</a:t>
            </a: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3200" dirty="0" err="1">
                <a:solidFill>
                  <a:prstClr val="black"/>
                </a:solidFill>
                <a:ea typeface="+mn-ea"/>
                <a:cs typeface="+mn-cs"/>
              </a:rPr>
              <a:t>белгілерін</a:t>
            </a: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ea typeface="+mn-ea"/>
                <a:cs typeface="+mn-cs"/>
              </a:rPr>
              <a:t>сипаттаңыз</a:t>
            </a:r>
            <a: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  <a:t>!</a:t>
            </a:r>
            <a:endParaRPr lang="ru-RU" dirty="0"/>
          </a:p>
        </p:txBody>
      </p:sp>
      <p:pic>
        <p:nvPicPr>
          <p:cNvPr id="23554" name="Picture 2" descr="C:\Users\Админ\Desktop\ЖенПУ 18-29.10.2021 ж\Без названия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988840"/>
            <a:ext cx="9937104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408" y="0"/>
            <a:ext cx="110220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768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err="1" smtClean="0">
                <a:solidFill>
                  <a:srgbClr val="0070C0"/>
                </a:solidFill>
              </a:rPr>
              <a:t>Деңгей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бойынша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саралау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5.1.1.1 </a:t>
            </a:r>
            <a:r>
              <a:rPr lang="ru-RU" sz="3200" b="1" dirty="0" err="1">
                <a:solidFill>
                  <a:srgbClr val="C00000"/>
                </a:solidFill>
              </a:rPr>
              <a:t>Алғашқы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адамдардың</a:t>
            </a:r>
            <a:r>
              <a:rPr lang="ru-RU" sz="3200" b="1" dirty="0">
                <a:solidFill>
                  <a:srgbClr val="C00000"/>
                </a:solidFill>
              </a:rPr>
              <a:t>   </a:t>
            </a:r>
            <a:r>
              <a:rPr lang="ru-RU" sz="3200" b="1" dirty="0" err="1">
                <a:solidFill>
                  <a:srgbClr val="C00000"/>
                </a:solidFill>
              </a:rPr>
              <a:t>антропологиялық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белгілерін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сипаттау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99456" y="2708920"/>
            <a:ext cx="3002632" cy="32403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/>
              <a:t>А –деңгей</a:t>
            </a:r>
          </a:p>
          <a:p>
            <a:pPr algn="ctr"/>
            <a:r>
              <a:rPr lang="kk-KZ" sz="2400" dirty="0" smtClean="0"/>
              <a:t>Суреттер арқылы антропологиялық белгілерін сипаттайды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55840" y="2708920"/>
            <a:ext cx="2786608" cy="32403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/>
              <a:t>В-деңгей</a:t>
            </a:r>
          </a:p>
          <a:p>
            <a:pPr algn="ctr"/>
            <a:r>
              <a:rPr lang="kk-KZ" sz="2400" dirty="0" smtClean="0"/>
              <a:t>«ПТМС-формуласы» арқылы антропологиялық белгілерін түсіндіреді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28248" y="2708920"/>
            <a:ext cx="2736304" cy="32403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/>
              <a:t>С-деңгей</a:t>
            </a:r>
          </a:p>
          <a:p>
            <a:pPr algn="ctr"/>
            <a:r>
              <a:rPr lang="kk-KZ" sz="2400" dirty="0" smtClean="0"/>
              <a:t>«Венн диаграммасы» әдісін</a:t>
            </a:r>
          </a:p>
          <a:p>
            <a:pPr algn="ctr"/>
            <a:r>
              <a:rPr lang="kk-KZ" sz="2400" dirty="0"/>
              <a:t>қ</a:t>
            </a:r>
            <a:r>
              <a:rPr lang="kk-KZ" sz="2400" dirty="0" smtClean="0"/>
              <a:t>олданып,  қазіргі адамдармен салыстырады</a:t>
            </a:r>
            <a:endParaRPr lang="ru-RU" sz="2400" dirty="0"/>
          </a:p>
        </p:txBody>
      </p:sp>
      <p:pic>
        <p:nvPicPr>
          <p:cNvPr id="24578" name="Picture 2" descr="C:\Users\Админ\Desktop\ЖенПУ 18-29.10.2021 ж\images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0336" y="96584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62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Тарих сабағында саралау тапсырмасының үлгісі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018" t="14391" r="26318" b="23594"/>
          <a:stretch>
            <a:fillRect/>
          </a:stretch>
        </p:blipFill>
        <p:spPr bwMode="auto">
          <a:xfrm>
            <a:off x="551384" y="1772816"/>
            <a:ext cx="1065718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2A2B4685-27E5-4A50-9B82-D93AF21DEA8D}"/>
              </a:ext>
            </a:extLst>
          </p:cNvPr>
          <p:cNvGrpSpPr/>
          <p:nvPr/>
        </p:nvGrpSpPr>
        <p:grpSpPr>
          <a:xfrm>
            <a:off x="-27709" y="61"/>
            <a:ext cx="12240344" cy="6846183"/>
            <a:chOff x="-33624" y="61"/>
            <a:chExt cx="12240344" cy="6846183"/>
          </a:xfrm>
        </p:grpSpPr>
        <p:grpSp>
          <p:nvGrpSpPr>
            <p:cNvPr id="6" name="Группа 5">
              <a:extLst>
                <a:ext uri="{FF2B5EF4-FFF2-40B4-BE49-F238E27FC236}">
                  <a16:creationId xmlns="" xmlns:a16="http://schemas.microsoft.com/office/drawing/2014/main" id="{DB585920-9F0E-430E-AA10-1A4528318E64}"/>
                </a:ext>
              </a:extLst>
            </p:cNvPr>
            <p:cNvGrpSpPr/>
            <p:nvPr/>
          </p:nvGrpSpPr>
          <p:grpSpPr>
            <a:xfrm>
              <a:off x="-33624" y="61"/>
              <a:ext cx="12240344" cy="6846183"/>
              <a:chOff x="91927" y="61"/>
              <a:chExt cx="12240344" cy="6846183"/>
            </a:xfrm>
          </p:grpSpPr>
          <p:sp>
            <p:nvSpPr>
              <p:cNvPr id="8" name="矩形 25">
                <a:extLst>
                  <a:ext uri="{FF2B5EF4-FFF2-40B4-BE49-F238E27FC236}">
                    <a16:creationId xmlns="" xmlns:a16="http://schemas.microsoft.com/office/drawing/2014/main" id="{32B3A8B0-8EBE-4436-8F20-4A875AD7848D}"/>
                  </a:ext>
                </a:extLst>
              </p:cNvPr>
              <p:cNvSpPr/>
              <p:nvPr/>
            </p:nvSpPr>
            <p:spPr>
              <a:xfrm>
                <a:off x="91927" y="61"/>
                <a:ext cx="12240344" cy="3079632"/>
              </a:xfrm>
              <a:prstGeom prst="rect">
                <a:avLst/>
              </a:prstGeom>
              <a:gradFill flip="none" rotWithShape="1">
                <a:gsLst>
                  <a:gs pos="100000">
                    <a:sysClr val="window" lastClr="FFFFFF">
                      <a:alpha val="2000"/>
                      <a:lumMod val="69000"/>
                      <a:lumOff val="31000"/>
                    </a:sysClr>
                  </a:gs>
                  <a:gs pos="0">
                    <a:sysClr val="window" lastClr="FFFFFF">
                      <a:lumMod val="76000"/>
                      <a:alpha val="72000"/>
                    </a:sysClr>
                  </a:gs>
                </a:gsLst>
                <a:lin ang="5400000" scaled="0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Franklin Gothic Medium"/>
                  <a:ea typeface="微软雅黑"/>
                  <a:cs typeface="+mn-cs"/>
                </a:endParaRPr>
              </a:p>
            </p:txBody>
          </p:sp>
          <p:sp>
            <p:nvSpPr>
              <p:cNvPr id="7" name="矩形 25">
                <a:extLst>
                  <a:ext uri="{FF2B5EF4-FFF2-40B4-BE49-F238E27FC236}">
                    <a16:creationId xmlns="" xmlns:a16="http://schemas.microsoft.com/office/drawing/2014/main" id="{76C767E0-BE92-4467-8448-B28B4A7EF8C8}"/>
                  </a:ext>
                </a:extLst>
              </p:cNvPr>
              <p:cNvSpPr/>
              <p:nvPr/>
            </p:nvSpPr>
            <p:spPr>
              <a:xfrm flipV="1">
                <a:off x="125551" y="3930517"/>
                <a:ext cx="12182298" cy="2915727"/>
              </a:xfrm>
              <a:prstGeom prst="rect">
                <a:avLst/>
              </a:prstGeom>
              <a:gradFill flip="none" rotWithShape="1">
                <a:gsLst>
                  <a:gs pos="100000">
                    <a:sysClr val="window" lastClr="FFFFFF">
                      <a:alpha val="2000"/>
                      <a:lumMod val="69000"/>
                      <a:lumOff val="31000"/>
                    </a:sysClr>
                  </a:gs>
                  <a:gs pos="0">
                    <a:sysClr val="window" lastClr="FFFFFF">
                      <a:lumMod val="76000"/>
                      <a:alpha val="72000"/>
                    </a:sysClr>
                  </a:gs>
                </a:gsLst>
                <a:lin ang="5400000" scaled="0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Franklin Gothic Medium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1" name="Group 19861">
              <a:extLst>
                <a:ext uri="{FF2B5EF4-FFF2-40B4-BE49-F238E27FC236}">
                  <a16:creationId xmlns="" xmlns:a16="http://schemas.microsoft.com/office/drawing/2014/main" id="{93A72A8D-DE03-44BE-BF17-6968D1CDA713}"/>
                </a:ext>
              </a:extLst>
            </p:cNvPr>
            <p:cNvGrpSpPr/>
            <p:nvPr/>
          </p:nvGrpSpPr>
          <p:grpSpPr>
            <a:xfrm>
              <a:off x="0" y="1340768"/>
              <a:ext cx="8544272" cy="5256584"/>
              <a:chOff x="0" y="246888"/>
              <a:chExt cx="12192000" cy="4502785"/>
            </a:xfrm>
          </p:grpSpPr>
          <p:sp>
            <p:nvSpPr>
              <p:cNvPr id="12" name="Shape 318">
                <a:extLst>
                  <a:ext uri="{FF2B5EF4-FFF2-40B4-BE49-F238E27FC236}">
                    <a16:creationId xmlns="" xmlns:a16="http://schemas.microsoft.com/office/drawing/2014/main" id="{357A5DA2-BDEB-4835-A25A-EDC1E51DD1E6}"/>
                  </a:ext>
                </a:extLst>
              </p:cNvPr>
              <p:cNvSpPr/>
              <p:nvPr/>
            </p:nvSpPr>
            <p:spPr>
              <a:xfrm>
                <a:off x="0" y="2511044"/>
                <a:ext cx="2238756" cy="244348"/>
              </a:xfrm>
              <a:custGeom>
                <a:avLst/>
                <a:gdLst/>
                <a:ahLst/>
                <a:cxnLst/>
                <a:rect l="0" t="0" r="0" b="0"/>
                <a:pathLst>
                  <a:path w="2238756" h="244348">
                    <a:moveTo>
                      <a:pt x="2116582" y="0"/>
                    </a:moveTo>
                    <a:lnTo>
                      <a:pt x="2238756" y="0"/>
                    </a:lnTo>
                    <a:lnTo>
                      <a:pt x="2238756" y="244348"/>
                    </a:lnTo>
                    <a:lnTo>
                      <a:pt x="0" y="244348"/>
                    </a:lnTo>
                    <a:lnTo>
                      <a:pt x="0" y="122174"/>
                    </a:lnTo>
                    <a:lnTo>
                      <a:pt x="2116582" y="122174"/>
                    </a:lnTo>
                    <a:lnTo>
                      <a:pt x="2116582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7FC143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x-none" sz="1200"/>
              </a:p>
            </p:txBody>
          </p:sp>
          <p:sp>
            <p:nvSpPr>
              <p:cNvPr id="13" name="Shape 319">
                <a:extLst>
                  <a:ext uri="{FF2B5EF4-FFF2-40B4-BE49-F238E27FC236}">
                    <a16:creationId xmlns="" xmlns:a16="http://schemas.microsoft.com/office/drawing/2014/main" id="{63D9DC85-9E8E-4AFD-9E58-E6A36DCAA2C6}"/>
                  </a:ext>
                </a:extLst>
              </p:cNvPr>
              <p:cNvSpPr/>
              <p:nvPr/>
            </p:nvSpPr>
            <p:spPr>
              <a:xfrm>
                <a:off x="2238756" y="2633218"/>
                <a:ext cx="1324229" cy="244348"/>
              </a:xfrm>
              <a:custGeom>
                <a:avLst/>
                <a:gdLst/>
                <a:ahLst/>
                <a:cxnLst/>
                <a:rect l="0" t="0" r="0" b="0"/>
                <a:pathLst>
                  <a:path w="1324229" h="244348">
                    <a:moveTo>
                      <a:pt x="0" y="0"/>
                    </a:moveTo>
                    <a:lnTo>
                      <a:pt x="1324229" y="0"/>
                    </a:lnTo>
                    <a:lnTo>
                      <a:pt x="1324229" y="244348"/>
                    </a:lnTo>
                    <a:lnTo>
                      <a:pt x="1202055" y="244348"/>
                    </a:lnTo>
                    <a:lnTo>
                      <a:pt x="1202055" y="122174"/>
                    </a:lnTo>
                    <a:lnTo>
                      <a:pt x="0" y="122174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DC58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x-none" sz="1200"/>
              </a:p>
            </p:txBody>
          </p:sp>
          <p:sp>
            <p:nvSpPr>
              <p:cNvPr id="14" name="Shape 320">
                <a:extLst>
                  <a:ext uri="{FF2B5EF4-FFF2-40B4-BE49-F238E27FC236}">
                    <a16:creationId xmlns="" xmlns:a16="http://schemas.microsoft.com/office/drawing/2014/main" id="{6C54F2E1-6BA2-4F5C-838D-550BAB45F75D}"/>
                  </a:ext>
                </a:extLst>
              </p:cNvPr>
              <p:cNvSpPr/>
              <p:nvPr/>
            </p:nvSpPr>
            <p:spPr>
              <a:xfrm>
                <a:off x="1255357" y="625475"/>
                <a:ext cx="1872145" cy="1872107"/>
              </a:xfrm>
              <a:custGeom>
                <a:avLst/>
                <a:gdLst/>
                <a:ahLst/>
                <a:cxnLst/>
                <a:rect l="0" t="0" r="0" b="0"/>
                <a:pathLst>
                  <a:path w="1872145" h="1872107">
                    <a:moveTo>
                      <a:pt x="936028" y="0"/>
                    </a:moveTo>
                    <a:cubicBezTo>
                      <a:pt x="1453045" y="0"/>
                      <a:pt x="1872145" y="419100"/>
                      <a:pt x="1872145" y="936117"/>
                    </a:cubicBezTo>
                    <a:cubicBezTo>
                      <a:pt x="1872145" y="1453134"/>
                      <a:pt x="1453045" y="1872107"/>
                      <a:pt x="936028" y="1872107"/>
                    </a:cubicBezTo>
                    <a:cubicBezTo>
                      <a:pt x="419138" y="1872107"/>
                      <a:pt x="0" y="1453134"/>
                      <a:pt x="0" y="936117"/>
                    </a:cubicBezTo>
                    <a:cubicBezTo>
                      <a:pt x="0" y="419100"/>
                      <a:pt x="419138" y="0"/>
                      <a:pt x="936028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7FC143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x-none" sz="1200" dirty="0"/>
              </a:p>
            </p:txBody>
          </p:sp>
          <p:sp>
            <p:nvSpPr>
              <p:cNvPr id="15" name="Shape 321">
                <a:extLst>
                  <a:ext uri="{FF2B5EF4-FFF2-40B4-BE49-F238E27FC236}">
                    <a16:creationId xmlns="" xmlns:a16="http://schemas.microsoft.com/office/drawing/2014/main" id="{21061369-14A0-4BFB-BCC8-E30000F07B3B}"/>
                  </a:ext>
                </a:extLst>
              </p:cNvPr>
              <p:cNvSpPr/>
              <p:nvPr/>
            </p:nvSpPr>
            <p:spPr>
              <a:xfrm>
                <a:off x="2579624" y="2875153"/>
                <a:ext cx="1872107" cy="1872107"/>
              </a:xfrm>
              <a:custGeom>
                <a:avLst/>
                <a:gdLst/>
                <a:ahLst/>
                <a:cxnLst/>
                <a:rect l="0" t="0" r="0" b="0"/>
                <a:pathLst>
                  <a:path w="1872107" h="1872107">
                    <a:moveTo>
                      <a:pt x="936117" y="0"/>
                    </a:moveTo>
                    <a:cubicBezTo>
                      <a:pt x="1453007" y="0"/>
                      <a:pt x="1872107" y="419100"/>
                      <a:pt x="1872107" y="935990"/>
                    </a:cubicBezTo>
                    <a:cubicBezTo>
                      <a:pt x="1872107" y="1453007"/>
                      <a:pt x="1453007" y="1872107"/>
                      <a:pt x="936117" y="1872107"/>
                    </a:cubicBezTo>
                    <a:cubicBezTo>
                      <a:pt x="419100" y="1872107"/>
                      <a:pt x="0" y="1453007"/>
                      <a:pt x="0" y="935990"/>
                    </a:cubicBezTo>
                    <a:cubicBezTo>
                      <a:pt x="0" y="419100"/>
                      <a:pt x="419100" y="0"/>
                      <a:pt x="936117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DC58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x-none" sz="1200"/>
              </a:p>
            </p:txBody>
          </p:sp>
          <p:sp>
            <p:nvSpPr>
              <p:cNvPr id="16" name="Shape 322">
                <a:extLst>
                  <a:ext uri="{FF2B5EF4-FFF2-40B4-BE49-F238E27FC236}">
                    <a16:creationId xmlns="" xmlns:a16="http://schemas.microsoft.com/office/drawing/2014/main" id="{0D82397E-6B62-40A8-A3DA-CC85F5FA0A8D}"/>
                  </a:ext>
                </a:extLst>
              </p:cNvPr>
              <p:cNvSpPr/>
              <p:nvPr/>
            </p:nvSpPr>
            <p:spPr>
              <a:xfrm>
                <a:off x="3562985" y="2511044"/>
                <a:ext cx="1324356" cy="244348"/>
              </a:xfrm>
              <a:custGeom>
                <a:avLst/>
                <a:gdLst/>
                <a:ahLst/>
                <a:cxnLst/>
                <a:rect l="0" t="0" r="0" b="0"/>
                <a:pathLst>
                  <a:path w="1324356" h="244348">
                    <a:moveTo>
                      <a:pt x="1202182" y="0"/>
                    </a:moveTo>
                    <a:lnTo>
                      <a:pt x="1324356" y="0"/>
                    </a:lnTo>
                    <a:lnTo>
                      <a:pt x="1324356" y="244348"/>
                    </a:lnTo>
                    <a:lnTo>
                      <a:pt x="0" y="244348"/>
                    </a:lnTo>
                    <a:lnTo>
                      <a:pt x="0" y="122174"/>
                    </a:lnTo>
                    <a:lnTo>
                      <a:pt x="1202182" y="122174"/>
                    </a:lnTo>
                    <a:lnTo>
                      <a:pt x="1202182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D6E9B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x-none" sz="1200"/>
              </a:p>
            </p:txBody>
          </p:sp>
          <p:sp>
            <p:nvSpPr>
              <p:cNvPr id="17" name="Shape 323">
                <a:extLst>
                  <a:ext uri="{FF2B5EF4-FFF2-40B4-BE49-F238E27FC236}">
                    <a16:creationId xmlns="" xmlns:a16="http://schemas.microsoft.com/office/drawing/2014/main" id="{04824891-6918-443F-A802-6C30D120C83B}"/>
                  </a:ext>
                </a:extLst>
              </p:cNvPr>
              <p:cNvSpPr/>
              <p:nvPr/>
            </p:nvSpPr>
            <p:spPr>
              <a:xfrm>
                <a:off x="3903980" y="638937"/>
                <a:ext cx="1872107" cy="1872107"/>
              </a:xfrm>
              <a:custGeom>
                <a:avLst/>
                <a:gdLst/>
                <a:ahLst/>
                <a:cxnLst/>
                <a:rect l="0" t="0" r="0" b="0"/>
                <a:pathLst>
                  <a:path w="1872107" h="1872107">
                    <a:moveTo>
                      <a:pt x="935990" y="0"/>
                    </a:moveTo>
                    <a:cubicBezTo>
                      <a:pt x="1453007" y="0"/>
                      <a:pt x="1872107" y="419100"/>
                      <a:pt x="1872107" y="935990"/>
                    </a:cubicBezTo>
                    <a:cubicBezTo>
                      <a:pt x="1872107" y="1453007"/>
                      <a:pt x="1453007" y="1872107"/>
                      <a:pt x="935990" y="1872107"/>
                    </a:cubicBezTo>
                    <a:cubicBezTo>
                      <a:pt x="419100" y="1872107"/>
                      <a:pt x="0" y="1453007"/>
                      <a:pt x="0" y="935990"/>
                    </a:cubicBezTo>
                    <a:cubicBezTo>
                      <a:pt x="0" y="419100"/>
                      <a:pt x="419100" y="0"/>
                      <a:pt x="935990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D6E9B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x-none" sz="1200"/>
              </a:p>
            </p:txBody>
          </p:sp>
          <p:sp>
            <p:nvSpPr>
              <p:cNvPr id="18" name="Shape 324">
                <a:extLst>
                  <a:ext uri="{FF2B5EF4-FFF2-40B4-BE49-F238E27FC236}">
                    <a16:creationId xmlns="" xmlns:a16="http://schemas.microsoft.com/office/drawing/2014/main" id="{3CD0025C-6ADE-43D2-B149-023B17D1E664}"/>
                  </a:ext>
                </a:extLst>
              </p:cNvPr>
              <p:cNvSpPr/>
              <p:nvPr/>
            </p:nvSpPr>
            <p:spPr>
              <a:xfrm>
                <a:off x="4887341" y="2633218"/>
                <a:ext cx="1324229" cy="244348"/>
              </a:xfrm>
              <a:custGeom>
                <a:avLst/>
                <a:gdLst/>
                <a:ahLst/>
                <a:cxnLst/>
                <a:rect l="0" t="0" r="0" b="0"/>
                <a:pathLst>
                  <a:path w="1324229" h="244348">
                    <a:moveTo>
                      <a:pt x="0" y="0"/>
                    </a:moveTo>
                    <a:lnTo>
                      <a:pt x="1324229" y="0"/>
                    </a:lnTo>
                    <a:lnTo>
                      <a:pt x="1324229" y="244348"/>
                    </a:lnTo>
                    <a:lnTo>
                      <a:pt x="1202055" y="244348"/>
                    </a:lnTo>
                    <a:lnTo>
                      <a:pt x="1202055" y="122174"/>
                    </a:lnTo>
                    <a:lnTo>
                      <a:pt x="0" y="122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D6E9B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x-none" sz="1200"/>
              </a:p>
            </p:txBody>
          </p:sp>
          <p:sp>
            <p:nvSpPr>
              <p:cNvPr id="19" name="Shape 325">
                <a:extLst>
                  <a:ext uri="{FF2B5EF4-FFF2-40B4-BE49-F238E27FC236}">
                    <a16:creationId xmlns="" xmlns:a16="http://schemas.microsoft.com/office/drawing/2014/main" id="{F0B859C9-B9B8-4355-9A84-C544DCEBD76B}"/>
                  </a:ext>
                </a:extLst>
              </p:cNvPr>
              <p:cNvSpPr/>
              <p:nvPr/>
            </p:nvSpPr>
            <p:spPr>
              <a:xfrm>
                <a:off x="5228210" y="2875153"/>
                <a:ext cx="1872107" cy="1872107"/>
              </a:xfrm>
              <a:custGeom>
                <a:avLst/>
                <a:gdLst/>
                <a:ahLst/>
                <a:cxnLst/>
                <a:rect l="0" t="0" r="0" b="0"/>
                <a:pathLst>
                  <a:path w="1872107" h="1872107">
                    <a:moveTo>
                      <a:pt x="936117" y="0"/>
                    </a:moveTo>
                    <a:cubicBezTo>
                      <a:pt x="1453007" y="0"/>
                      <a:pt x="1872107" y="419100"/>
                      <a:pt x="1872107" y="935990"/>
                    </a:cubicBezTo>
                    <a:cubicBezTo>
                      <a:pt x="1872107" y="1453007"/>
                      <a:pt x="1453007" y="1872107"/>
                      <a:pt x="936117" y="1872107"/>
                    </a:cubicBezTo>
                    <a:cubicBezTo>
                      <a:pt x="419100" y="1872107"/>
                      <a:pt x="0" y="1453007"/>
                      <a:pt x="0" y="935990"/>
                    </a:cubicBezTo>
                    <a:cubicBezTo>
                      <a:pt x="0" y="419100"/>
                      <a:pt x="419100" y="0"/>
                      <a:pt x="936117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D6E9B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x-none" sz="1200"/>
              </a:p>
            </p:txBody>
          </p:sp>
          <p:sp>
            <p:nvSpPr>
              <p:cNvPr id="20" name="Shape 326">
                <a:extLst>
                  <a:ext uri="{FF2B5EF4-FFF2-40B4-BE49-F238E27FC236}">
                    <a16:creationId xmlns="" xmlns:a16="http://schemas.microsoft.com/office/drawing/2014/main" id="{54863F43-5D4B-48D6-9CBB-F318E67C8D82}"/>
                  </a:ext>
                </a:extLst>
              </p:cNvPr>
              <p:cNvSpPr/>
              <p:nvPr/>
            </p:nvSpPr>
            <p:spPr>
              <a:xfrm>
                <a:off x="6211570" y="2511044"/>
                <a:ext cx="1324356" cy="244348"/>
              </a:xfrm>
              <a:custGeom>
                <a:avLst/>
                <a:gdLst/>
                <a:ahLst/>
                <a:cxnLst/>
                <a:rect l="0" t="0" r="0" b="0"/>
                <a:pathLst>
                  <a:path w="1324356" h="244348">
                    <a:moveTo>
                      <a:pt x="1202182" y="0"/>
                    </a:moveTo>
                    <a:lnTo>
                      <a:pt x="1324356" y="0"/>
                    </a:lnTo>
                    <a:lnTo>
                      <a:pt x="1324356" y="244348"/>
                    </a:lnTo>
                    <a:lnTo>
                      <a:pt x="0" y="244348"/>
                    </a:lnTo>
                    <a:lnTo>
                      <a:pt x="0" y="122174"/>
                    </a:lnTo>
                    <a:lnTo>
                      <a:pt x="1202182" y="122174"/>
                    </a:lnTo>
                    <a:lnTo>
                      <a:pt x="1202182" y="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BDFFF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x-none" sz="1200"/>
              </a:p>
            </p:txBody>
          </p:sp>
          <p:sp>
            <p:nvSpPr>
              <p:cNvPr id="21" name="Shape 327">
                <a:extLst>
                  <a:ext uri="{FF2B5EF4-FFF2-40B4-BE49-F238E27FC236}">
                    <a16:creationId xmlns="" xmlns:a16="http://schemas.microsoft.com/office/drawing/2014/main" id="{3D1A479F-3769-42CF-A6EF-24070314924B}"/>
                  </a:ext>
                </a:extLst>
              </p:cNvPr>
              <p:cNvSpPr/>
              <p:nvPr/>
            </p:nvSpPr>
            <p:spPr>
              <a:xfrm>
                <a:off x="6520434" y="638937"/>
                <a:ext cx="1872107" cy="1872107"/>
              </a:xfrm>
              <a:custGeom>
                <a:avLst/>
                <a:gdLst/>
                <a:ahLst/>
                <a:cxnLst/>
                <a:rect l="0" t="0" r="0" b="0"/>
                <a:pathLst>
                  <a:path w="1872107" h="1872107">
                    <a:moveTo>
                      <a:pt x="935990" y="0"/>
                    </a:moveTo>
                    <a:cubicBezTo>
                      <a:pt x="1453007" y="0"/>
                      <a:pt x="1872107" y="419100"/>
                      <a:pt x="1872107" y="935990"/>
                    </a:cubicBezTo>
                    <a:cubicBezTo>
                      <a:pt x="1872107" y="1453007"/>
                      <a:pt x="1453007" y="1872107"/>
                      <a:pt x="935990" y="1872107"/>
                    </a:cubicBezTo>
                    <a:cubicBezTo>
                      <a:pt x="419100" y="1872107"/>
                      <a:pt x="0" y="1453007"/>
                      <a:pt x="0" y="935990"/>
                    </a:cubicBezTo>
                    <a:cubicBezTo>
                      <a:pt x="0" y="419100"/>
                      <a:pt x="419100" y="0"/>
                      <a:pt x="935990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BDFFF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x-none" sz="1200"/>
              </a:p>
            </p:txBody>
          </p:sp>
          <p:sp>
            <p:nvSpPr>
              <p:cNvPr id="22" name="Shape 328">
                <a:extLst>
                  <a:ext uri="{FF2B5EF4-FFF2-40B4-BE49-F238E27FC236}">
                    <a16:creationId xmlns="" xmlns:a16="http://schemas.microsoft.com/office/drawing/2014/main" id="{6BE8AF13-A7AF-43C9-B262-68799B1353F7}"/>
                  </a:ext>
                </a:extLst>
              </p:cNvPr>
              <p:cNvSpPr/>
              <p:nvPr/>
            </p:nvSpPr>
            <p:spPr>
              <a:xfrm>
                <a:off x="7535926" y="2633218"/>
                <a:ext cx="1324229" cy="244348"/>
              </a:xfrm>
              <a:custGeom>
                <a:avLst/>
                <a:gdLst/>
                <a:ahLst/>
                <a:cxnLst/>
                <a:rect l="0" t="0" r="0" b="0"/>
                <a:pathLst>
                  <a:path w="1324229" h="244348">
                    <a:moveTo>
                      <a:pt x="0" y="0"/>
                    </a:moveTo>
                    <a:lnTo>
                      <a:pt x="1324229" y="0"/>
                    </a:lnTo>
                    <a:lnTo>
                      <a:pt x="1324229" y="244348"/>
                    </a:lnTo>
                    <a:lnTo>
                      <a:pt x="1202055" y="244348"/>
                    </a:lnTo>
                    <a:lnTo>
                      <a:pt x="1202055" y="122174"/>
                    </a:lnTo>
                    <a:lnTo>
                      <a:pt x="0" y="122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6D6E7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x-none" sz="1200"/>
              </a:p>
            </p:txBody>
          </p:sp>
          <p:sp>
            <p:nvSpPr>
              <p:cNvPr id="23" name="Shape 329">
                <a:extLst>
                  <a:ext uri="{FF2B5EF4-FFF2-40B4-BE49-F238E27FC236}">
                    <a16:creationId xmlns="" xmlns:a16="http://schemas.microsoft.com/office/drawing/2014/main" id="{DA73A210-3E7F-4228-9CB4-7294D4F5C3C5}"/>
                  </a:ext>
                </a:extLst>
              </p:cNvPr>
              <p:cNvSpPr/>
              <p:nvPr/>
            </p:nvSpPr>
            <p:spPr>
              <a:xfrm>
                <a:off x="7876921" y="2877566"/>
                <a:ext cx="1872107" cy="1872107"/>
              </a:xfrm>
              <a:custGeom>
                <a:avLst/>
                <a:gdLst/>
                <a:ahLst/>
                <a:cxnLst/>
                <a:rect l="0" t="0" r="0" b="0"/>
                <a:pathLst>
                  <a:path w="1872107" h="1872107">
                    <a:moveTo>
                      <a:pt x="935990" y="0"/>
                    </a:moveTo>
                    <a:cubicBezTo>
                      <a:pt x="1453007" y="0"/>
                      <a:pt x="1872107" y="419100"/>
                      <a:pt x="1872107" y="935990"/>
                    </a:cubicBezTo>
                    <a:cubicBezTo>
                      <a:pt x="1872107" y="1453007"/>
                      <a:pt x="1453007" y="1872107"/>
                      <a:pt x="935990" y="1872107"/>
                    </a:cubicBezTo>
                    <a:cubicBezTo>
                      <a:pt x="418973" y="1872107"/>
                      <a:pt x="0" y="1453007"/>
                      <a:pt x="0" y="935990"/>
                    </a:cubicBezTo>
                    <a:cubicBezTo>
                      <a:pt x="0" y="419100"/>
                      <a:pt x="418973" y="0"/>
                      <a:pt x="935990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6D6E7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x-none" sz="1200"/>
              </a:p>
            </p:txBody>
          </p:sp>
          <p:sp>
            <p:nvSpPr>
              <p:cNvPr id="24" name="Shape 330">
                <a:extLst>
                  <a:ext uri="{FF2B5EF4-FFF2-40B4-BE49-F238E27FC236}">
                    <a16:creationId xmlns="" xmlns:a16="http://schemas.microsoft.com/office/drawing/2014/main" id="{462E412B-08BE-4733-B65D-8BBB6C1A9CF2}"/>
                  </a:ext>
                </a:extLst>
              </p:cNvPr>
              <p:cNvSpPr/>
              <p:nvPr/>
            </p:nvSpPr>
            <p:spPr>
              <a:xfrm>
                <a:off x="8860155" y="2511044"/>
                <a:ext cx="1324356" cy="244348"/>
              </a:xfrm>
              <a:custGeom>
                <a:avLst/>
                <a:gdLst/>
                <a:ahLst/>
                <a:cxnLst/>
                <a:rect l="0" t="0" r="0" b="0"/>
                <a:pathLst>
                  <a:path w="1324356" h="244348">
                    <a:moveTo>
                      <a:pt x="1202182" y="0"/>
                    </a:moveTo>
                    <a:lnTo>
                      <a:pt x="1324356" y="0"/>
                    </a:lnTo>
                    <a:lnTo>
                      <a:pt x="1324356" y="244348"/>
                    </a:lnTo>
                    <a:lnTo>
                      <a:pt x="0" y="244348"/>
                    </a:lnTo>
                    <a:lnTo>
                      <a:pt x="0" y="122174"/>
                    </a:lnTo>
                    <a:lnTo>
                      <a:pt x="1202182" y="122174"/>
                    </a:lnTo>
                    <a:lnTo>
                      <a:pt x="1202182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D6E9B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x-none" sz="1200"/>
              </a:p>
            </p:txBody>
          </p:sp>
          <p:sp>
            <p:nvSpPr>
              <p:cNvPr id="25" name="Shape 331">
                <a:extLst>
                  <a:ext uri="{FF2B5EF4-FFF2-40B4-BE49-F238E27FC236}">
                    <a16:creationId xmlns="" xmlns:a16="http://schemas.microsoft.com/office/drawing/2014/main" id="{3180CFCF-5B56-46D0-B94B-D6DCBBAB665A}"/>
                  </a:ext>
                </a:extLst>
              </p:cNvPr>
              <p:cNvSpPr/>
              <p:nvPr/>
            </p:nvSpPr>
            <p:spPr>
              <a:xfrm>
                <a:off x="9201150" y="638937"/>
                <a:ext cx="1872107" cy="1872107"/>
              </a:xfrm>
              <a:custGeom>
                <a:avLst/>
                <a:gdLst/>
                <a:ahLst/>
                <a:cxnLst/>
                <a:rect l="0" t="0" r="0" b="0"/>
                <a:pathLst>
                  <a:path w="1872107" h="1872107">
                    <a:moveTo>
                      <a:pt x="936117" y="0"/>
                    </a:moveTo>
                    <a:cubicBezTo>
                      <a:pt x="1453007" y="0"/>
                      <a:pt x="1872107" y="419100"/>
                      <a:pt x="1872107" y="935990"/>
                    </a:cubicBezTo>
                    <a:cubicBezTo>
                      <a:pt x="1872107" y="1453007"/>
                      <a:pt x="1453007" y="1872107"/>
                      <a:pt x="936117" y="1872107"/>
                    </a:cubicBezTo>
                    <a:cubicBezTo>
                      <a:pt x="419100" y="1872107"/>
                      <a:pt x="0" y="1453007"/>
                      <a:pt x="0" y="935990"/>
                    </a:cubicBezTo>
                    <a:cubicBezTo>
                      <a:pt x="0" y="419100"/>
                      <a:pt x="419100" y="0"/>
                      <a:pt x="936117" y="0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D6E9B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x-none" sz="1200"/>
              </a:p>
            </p:txBody>
          </p:sp>
          <p:sp>
            <p:nvSpPr>
              <p:cNvPr id="26" name="Shape 332">
                <a:extLst>
                  <a:ext uri="{FF2B5EF4-FFF2-40B4-BE49-F238E27FC236}">
                    <a16:creationId xmlns="" xmlns:a16="http://schemas.microsoft.com/office/drawing/2014/main" id="{B33B3856-812C-4D45-9D0C-424FBCE5A57B}"/>
                  </a:ext>
                </a:extLst>
              </p:cNvPr>
              <p:cNvSpPr/>
              <p:nvPr/>
            </p:nvSpPr>
            <p:spPr>
              <a:xfrm>
                <a:off x="1936369" y="623189"/>
                <a:ext cx="510032" cy="509905"/>
              </a:xfrm>
              <a:custGeom>
                <a:avLst/>
                <a:gdLst/>
                <a:ahLst/>
                <a:cxnLst/>
                <a:rect l="0" t="0" r="0" b="0"/>
                <a:pathLst>
                  <a:path w="510032" h="509905">
                    <a:moveTo>
                      <a:pt x="255016" y="0"/>
                    </a:moveTo>
                    <a:cubicBezTo>
                      <a:pt x="395859" y="0"/>
                      <a:pt x="510032" y="114046"/>
                      <a:pt x="510032" y="254889"/>
                    </a:cubicBezTo>
                    <a:cubicBezTo>
                      <a:pt x="510032" y="395732"/>
                      <a:pt x="395859" y="509905"/>
                      <a:pt x="255016" y="509905"/>
                    </a:cubicBezTo>
                    <a:cubicBezTo>
                      <a:pt x="114173" y="509905"/>
                      <a:pt x="0" y="395732"/>
                      <a:pt x="0" y="254889"/>
                    </a:cubicBezTo>
                    <a:cubicBezTo>
                      <a:pt x="0" y="114046"/>
                      <a:pt x="114173" y="0"/>
                      <a:pt x="255016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FFFF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x-none" sz="1200"/>
              </a:p>
            </p:txBody>
          </p:sp>
          <p:sp>
            <p:nvSpPr>
              <p:cNvPr id="27" name="Rectangle 333">
                <a:extLst>
                  <a:ext uri="{FF2B5EF4-FFF2-40B4-BE49-F238E27FC236}">
                    <a16:creationId xmlns="" xmlns:a16="http://schemas.microsoft.com/office/drawing/2014/main" id="{6BCD6A13-F190-4062-BF86-83D1F30ED366}"/>
                  </a:ext>
                </a:extLst>
              </p:cNvPr>
              <p:cNvSpPr/>
              <p:nvPr/>
            </p:nvSpPr>
            <p:spPr>
              <a:xfrm>
                <a:off x="2110994" y="754181"/>
                <a:ext cx="215356" cy="44321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 b="1">
                    <a:solidFill>
                      <a:srgbClr val="7FC143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1</a:t>
                </a:r>
                <a:endParaRPr lang="x-none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8" name="Rectangle 334">
                <a:extLst>
                  <a:ext uri="{FF2B5EF4-FFF2-40B4-BE49-F238E27FC236}">
                    <a16:creationId xmlns="" xmlns:a16="http://schemas.microsoft.com/office/drawing/2014/main" id="{84E440FB-E48E-4091-90F7-CF857363F4ED}"/>
                  </a:ext>
                </a:extLst>
              </p:cNvPr>
              <p:cNvSpPr/>
              <p:nvPr/>
            </p:nvSpPr>
            <p:spPr>
              <a:xfrm>
                <a:off x="2272538" y="754181"/>
                <a:ext cx="107678" cy="44321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 b="1">
                    <a:solidFill>
                      <a:srgbClr val="7FC143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endParaRPr lang="x-none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9" name="Shape 335">
                <a:extLst>
                  <a:ext uri="{FF2B5EF4-FFF2-40B4-BE49-F238E27FC236}">
                    <a16:creationId xmlns="" xmlns:a16="http://schemas.microsoft.com/office/drawing/2014/main" id="{7B4D0586-4039-4612-80B8-2ED6204E2124}"/>
                  </a:ext>
                </a:extLst>
              </p:cNvPr>
              <p:cNvSpPr/>
              <p:nvPr/>
            </p:nvSpPr>
            <p:spPr>
              <a:xfrm>
                <a:off x="4585081" y="638937"/>
                <a:ext cx="509905" cy="509905"/>
              </a:xfrm>
              <a:custGeom>
                <a:avLst/>
                <a:gdLst/>
                <a:ahLst/>
                <a:cxnLst/>
                <a:rect l="0" t="0" r="0" b="0"/>
                <a:pathLst>
                  <a:path w="509905" h="509905">
                    <a:moveTo>
                      <a:pt x="254889" y="0"/>
                    </a:moveTo>
                    <a:cubicBezTo>
                      <a:pt x="395732" y="0"/>
                      <a:pt x="509905" y="114173"/>
                      <a:pt x="509905" y="254889"/>
                    </a:cubicBezTo>
                    <a:cubicBezTo>
                      <a:pt x="509905" y="395732"/>
                      <a:pt x="395732" y="509905"/>
                      <a:pt x="254889" y="509905"/>
                    </a:cubicBezTo>
                    <a:cubicBezTo>
                      <a:pt x="114046" y="509905"/>
                      <a:pt x="0" y="395732"/>
                      <a:pt x="0" y="254889"/>
                    </a:cubicBezTo>
                    <a:cubicBezTo>
                      <a:pt x="0" y="114173"/>
                      <a:pt x="114046" y="0"/>
                      <a:pt x="254889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FFFF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x-none" sz="1200"/>
              </a:p>
            </p:txBody>
          </p:sp>
          <p:sp>
            <p:nvSpPr>
              <p:cNvPr id="30" name="Rectangle 336">
                <a:extLst>
                  <a:ext uri="{FF2B5EF4-FFF2-40B4-BE49-F238E27FC236}">
                    <a16:creationId xmlns="" xmlns:a16="http://schemas.microsoft.com/office/drawing/2014/main" id="{F90BA16B-E225-48F3-97E3-6F8B57E3BAEF}"/>
                  </a:ext>
                </a:extLst>
              </p:cNvPr>
              <p:cNvSpPr/>
              <p:nvPr/>
            </p:nvSpPr>
            <p:spPr>
              <a:xfrm>
                <a:off x="4760087" y="769834"/>
                <a:ext cx="215541" cy="44359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 b="1">
                    <a:solidFill>
                      <a:srgbClr val="D6E9B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3</a:t>
                </a:r>
                <a:endParaRPr lang="x-none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31" name="Rectangle 337">
                <a:extLst>
                  <a:ext uri="{FF2B5EF4-FFF2-40B4-BE49-F238E27FC236}">
                    <a16:creationId xmlns="" xmlns:a16="http://schemas.microsoft.com/office/drawing/2014/main" id="{208A80B6-8C85-4F62-8CD6-EE641A4E0D3A}"/>
                  </a:ext>
                </a:extLst>
              </p:cNvPr>
              <p:cNvSpPr/>
              <p:nvPr/>
            </p:nvSpPr>
            <p:spPr>
              <a:xfrm>
                <a:off x="4921631" y="769834"/>
                <a:ext cx="107770" cy="44359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 b="1">
                    <a:solidFill>
                      <a:srgbClr val="D6E9B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endParaRPr lang="x-none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32" name="Shape 338">
                <a:extLst>
                  <a:ext uri="{FF2B5EF4-FFF2-40B4-BE49-F238E27FC236}">
                    <a16:creationId xmlns="" xmlns:a16="http://schemas.microsoft.com/office/drawing/2014/main" id="{81DC5456-F743-4506-B0D0-6639DB4670EB}"/>
                  </a:ext>
                </a:extLst>
              </p:cNvPr>
              <p:cNvSpPr/>
              <p:nvPr/>
            </p:nvSpPr>
            <p:spPr>
              <a:xfrm>
                <a:off x="7233666" y="638937"/>
                <a:ext cx="509905" cy="509905"/>
              </a:xfrm>
              <a:custGeom>
                <a:avLst/>
                <a:gdLst/>
                <a:ahLst/>
                <a:cxnLst/>
                <a:rect l="0" t="0" r="0" b="0"/>
                <a:pathLst>
                  <a:path w="509905" h="509905">
                    <a:moveTo>
                      <a:pt x="254889" y="0"/>
                    </a:moveTo>
                    <a:cubicBezTo>
                      <a:pt x="395732" y="0"/>
                      <a:pt x="509905" y="114173"/>
                      <a:pt x="509905" y="254889"/>
                    </a:cubicBezTo>
                    <a:cubicBezTo>
                      <a:pt x="509905" y="395732"/>
                      <a:pt x="395732" y="509905"/>
                      <a:pt x="254889" y="509905"/>
                    </a:cubicBezTo>
                    <a:cubicBezTo>
                      <a:pt x="114173" y="509905"/>
                      <a:pt x="0" y="395732"/>
                      <a:pt x="0" y="254889"/>
                    </a:cubicBezTo>
                    <a:cubicBezTo>
                      <a:pt x="0" y="114173"/>
                      <a:pt x="114173" y="0"/>
                      <a:pt x="254889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FFFF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x-none" sz="1200"/>
              </a:p>
            </p:txBody>
          </p:sp>
          <p:sp>
            <p:nvSpPr>
              <p:cNvPr id="33" name="Rectangle 339">
                <a:extLst>
                  <a:ext uri="{FF2B5EF4-FFF2-40B4-BE49-F238E27FC236}">
                    <a16:creationId xmlns="" xmlns:a16="http://schemas.microsoft.com/office/drawing/2014/main" id="{511305EE-263D-4380-9B11-76C5DE85911F}"/>
                  </a:ext>
                </a:extLst>
              </p:cNvPr>
              <p:cNvSpPr/>
              <p:nvPr/>
            </p:nvSpPr>
            <p:spPr>
              <a:xfrm>
                <a:off x="7408799" y="769834"/>
                <a:ext cx="215541" cy="44359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 b="1">
                    <a:solidFill>
                      <a:srgbClr val="00B4AC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5</a:t>
                </a:r>
                <a:endParaRPr lang="x-none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34" name="Rectangle 340">
                <a:extLst>
                  <a:ext uri="{FF2B5EF4-FFF2-40B4-BE49-F238E27FC236}">
                    <a16:creationId xmlns="" xmlns:a16="http://schemas.microsoft.com/office/drawing/2014/main" id="{1BF5FCBC-727A-4DC0-AE34-29BBFD8FF728}"/>
                  </a:ext>
                </a:extLst>
              </p:cNvPr>
              <p:cNvSpPr/>
              <p:nvPr/>
            </p:nvSpPr>
            <p:spPr>
              <a:xfrm>
                <a:off x="7570344" y="769834"/>
                <a:ext cx="107771" cy="44359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 b="1">
                    <a:solidFill>
                      <a:srgbClr val="00B4AC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endParaRPr lang="x-none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35" name="Shape 341">
                <a:extLst>
                  <a:ext uri="{FF2B5EF4-FFF2-40B4-BE49-F238E27FC236}">
                    <a16:creationId xmlns="" xmlns:a16="http://schemas.microsoft.com/office/drawing/2014/main" id="{A194498B-D7B8-4B09-B81C-7274BFFE34F3}"/>
                  </a:ext>
                </a:extLst>
              </p:cNvPr>
              <p:cNvSpPr/>
              <p:nvPr/>
            </p:nvSpPr>
            <p:spPr>
              <a:xfrm>
                <a:off x="3242437" y="2876677"/>
                <a:ext cx="509905" cy="510032"/>
              </a:xfrm>
              <a:custGeom>
                <a:avLst/>
                <a:gdLst/>
                <a:ahLst/>
                <a:cxnLst/>
                <a:rect l="0" t="0" r="0" b="0"/>
                <a:pathLst>
                  <a:path w="509905" h="510032">
                    <a:moveTo>
                      <a:pt x="255016" y="0"/>
                    </a:moveTo>
                    <a:cubicBezTo>
                      <a:pt x="395859" y="0"/>
                      <a:pt x="509905" y="114173"/>
                      <a:pt x="509905" y="255016"/>
                    </a:cubicBezTo>
                    <a:cubicBezTo>
                      <a:pt x="509905" y="395859"/>
                      <a:pt x="395859" y="510032"/>
                      <a:pt x="255016" y="510032"/>
                    </a:cubicBezTo>
                    <a:cubicBezTo>
                      <a:pt x="114173" y="510032"/>
                      <a:pt x="0" y="395859"/>
                      <a:pt x="0" y="255016"/>
                    </a:cubicBezTo>
                    <a:cubicBezTo>
                      <a:pt x="0" y="114173"/>
                      <a:pt x="114173" y="0"/>
                      <a:pt x="255016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FFFF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x-none" sz="1200"/>
              </a:p>
            </p:txBody>
          </p:sp>
          <p:sp>
            <p:nvSpPr>
              <p:cNvPr id="36" name="Rectangle 342">
                <a:extLst>
                  <a:ext uri="{FF2B5EF4-FFF2-40B4-BE49-F238E27FC236}">
                    <a16:creationId xmlns="" xmlns:a16="http://schemas.microsoft.com/office/drawing/2014/main" id="{84D99586-2058-42A3-BDD9-071A937D5CDB}"/>
                  </a:ext>
                </a:extLst>
              </p:cNvPr>
              <p:cNvSpPr/>
              <p:nvPr/>
            </p:nvSpPr>
            <p:spPr>
              <a:xfrm>
                <a:off x="3417062" y="3008177"/>
                <a:ext cx="215356" cy="44321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 b="1">
                    <a:solidFill>
                      <a:srgbClr val="F79322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2</a:t>
                </a:r>
                <a:endParaRPr lang="x-none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37" name="Rectangle 343">
                <a:extLst>
                  <a:ext uri="{FF2B5EF4-FFF2-40B4-BE49-F238E27FC236}">
                    <a16:creationId xmlns="" xmlns:a16="http://schemas.microsoft.com/office/drawing/2014/main" id="{97AA80B2-A647-4476-A0CF-24E029328AEA}"/>
                  </a:ext>
                </a:extLst>
              </p:cNvPr>
              <p:cNvSpPr/>
              <p:nvPr/>
            </p:nvSpPr>
            <p:spPr>
              <a:xfrm>
                <a:off x="3578606" y="3008177"/>
                <a:ext cx="107678" cy="44321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 b="1">
                    <a:solidFill>
                      <a:srgbClr val="F79322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endParaRPr lang="x-none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38" name="Shape 344">
                <a:extLst>
                  <a:ext uri="{FF2B5EF4-FFF2-40B4-BE49-F238E27FC236}">
                    <a16:creationId xmlns="" xmlns:a16="http://schemas.microsoft.com/office/drawing/2014/main" id="{FBAC6BE2-39B2-45CD-8D11-42411A323039}"/>
                  </a:ext>
                </a:extLst>
              </p:cNvPr>
              <p:cNvSpPr/>
              <p:nvPr/>
            </p:nvSpPr>
            <p:spPr>
              <a:xfrm>
                <a:off x="5873115" y="2875153"/>
                <a:ext cx="510032" cy="509905"/>
              </a:xfrm>
              <a:custGeom>
                <a:avLst/>
                <a:gdLst/>
                <a:ahLst/>
                <a:cxnLst/>
                <a:rect l="0" t="0" r="0" b="0"/>
                <a:pathLst>
                  <a:path w="510032" h="509905">
                    <a:moveTo>
                      <a:pt x="255016" y="0"/>
                    </a:moveTo>
                    <a:cubicBezTo>
                      <a:pt x="395859" y="0"/>
                      <a:pt x="510032" y="114046"/>
                      <a:pt x="510032" y="254889"/>
                    </a:cubicBezTo>
                    <a:cubicBezTo>
                      <a:pt x="510032" y="395732"/>
                      <a:pt x="395859" y="509905"/>
                      <a:pt x="255016" y="509905"/>
                    </a:cubicBezTo>
                    <a:cubicBezTo>
                      <a:pt x="114173" y="509905"/>
                      <a:pt x="0" y="395732"/>
                      <a:pt x="0" y="254889"/>
                    </a:cubicBezTo>
                    <a:cubicBezTo>
                      <a:pt x="0" y="114046"/>
                      <a:pt x="114173" y="0"/>
                      <a:pt x="255016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FFFF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x-none" sz="1200"/>
              </a:p>
            </p:txBody>
          </p:sp>
          <p:sp>
            <p:nvSpPr>
              <p:cNvPr id="39" name="Rectangle 345">
                <a:extLst>
                  <a:ext uri="{FF2B5EF4-FFF2-40B4-BE49-F238E27FC236}">
                    <a16:creationId xmlns="" xmlns:a16="http://schemas.microsoft.com/office/drawing/2014/main" id="{2EF91AF0-9F04-4356-8229-0AD098851E2C}"/>
                  </a:ext>
                </a:extLst>
              </p:cNvPr>
              <p:cNvSpPr/>
              <p:nvPr/>
            </p:nvSpPr>
            <p:spPr>
              <a:xfrm>
                <a:off x="6048121" y="3006653"/>
                <a:ext cx="215356" cy="44321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 b="1">
                    <a:solidFill>
                      <a:srgbClr val="D6E9B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4</a:t>
                </a:r>
                <a:endParaRPr lang="x-none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40" name="Rectangle 346">
                <a:extLst>
                  <a:ext uri="{FF2B5EF4-FFF2-40B4-BE49-F238E27FC236}">
                    <a16:creationId xmlns="" xmlns:a16="http://schemas.microsoft.com/office/drawing/2014/main" id="{53A2A6D5-C984-4062-BA10-D36FE2030205}"/>
                  </a:ext>
                </a:extLst>
              </p:cNvPr>
              <p:cNvSpPr/>
              <p:nvPr/>
            </p:nvSpPr>
            <p:spPr>
              <a:xfrm>
                <a:off x="6209665" y="3006653"/>
                <a:ext cx="107678" cy="44321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 b="1">
                    <a:solidFill>
                      <a:srgbClr val="D6E9B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endParaRPr lang="x-none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41" name="Shape 347">
                <a:extLst>
                  <a:ext uri="{FF2B5EF4-FFF2-40B4-BE49-F238E27FC236}">
                    <a16:creationId xmlns="" xmlns:a16="http://schemas.microsoft.com/office/drawing/2014/main" id="{7658571D-AFD5-45BD-8940-1575B740C6E9}"/>
                  </a:ext>
                </a:extLst>
              </p:cNvPr>
              <p:cNvSpPr/>
              <p:nvPr/>
            </p:nvSpPr>
            <p:spPr>
              <a:xfrm>
                <a:off x="8557895" y="2875153"/>
                <a:ext cx="510032" cy="509905"/>
              </a:xfrm>
              <a:custGeom>
                <a:avLst/>
                <a:gdLst/>
                <a:ahLst/>
                <a:cxnLst/>
                <a:rect l="0" t="0" r="0" b="0"/>
                <a:pathLst>
                  <a:path w="510032" h="509905">
                    <a:moveTo>
                      <a:pt x="255016" y="0"/>
                    </a:moveTo>
                    <a:cubicBezTo>
                      <a:pt x="395860" y="0"/>
                      <a:pt x="510032" y="114173"/>
                      <a:pt x="510032" y="254889"/>
                    </a:cubicBezTo>
                    <a:cubicBezTo>
                      <a:pt x="510032" y="395732"/>
                      <a:pt x="395860" y="509905"/>
                      <a:pt x="255016" y="509905"/>
                    </a:cubicBezTo>
                    <a:cubicBezTo>
                      <a:pt x="114174" y="509905"/>
                      <a:pt x="0" y="395732"/>
                      <a:pt x="0" y="254889"/>
                    </a:cubicBezTo>
                    <a:cubicBezTo>
                      <a:pt x="0" y="114173"/>
                      <a:pt x="114174" y="0"/>
                      <a:pt x="255016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FFFF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x-none" sz="1200"/>
              </a:p>
            </p:txBody>
          </p:sp>
          <p:sp>
            <p:nvSpPr>
              <p:cNvPr id="42" name="Rectangle 348">
                <a:extLst>
                  <a:ext uri="{FF2B5EF4-FFF2-40B4-BE49-F238E27FC236}">
                    <a16:creationId xmlns="" xmlns:a16="http://schemas.microsoft.com/office/drawing/2014/main" id="{A8D5EA6D-5486-4F7A-B5C7-8DCDA42DFA16}"/>
                  </a:ext>
                </a:extLst>
              </p:cNvPr>
              <p:cNvSpPr/>
              <p:nvPr/>
            </p:nvSpPr>
            <p:spPr>
              <a:xfrm>
                <a:off x="8733409" y="3006653"/>
                <a:ext cx="215356" cy="44321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 b="1">
                    <a:solidFill>
                      <a:srgbClr val="6D6E7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6</a:t>
                </a:r>
                <a:endParaRPr lang="x-none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43" name="Rectangle 349">
                <a:extLst>
                  <a:ext uri="{FF2B5EF4-FFF2-40B4-BE49-F238E27FC236}">
                    <a16:creationId xmlns="" xmlns:a16="http://schemas.microsoft.com/office/drawing/2014/main" id="{BFC7018F-6929-4DC1-BDB2-649BA18B0EF9}"/>
                  </a:ext>
                </a:extLst>
              </p:cNvPr>
              <p:cNvSpPr/>
              <p:nvPr/>
            </p:nvSpPr>
            <p:spPr>
              <a:xfrm>
                <a:off x="8894953" y="3006653"/>
                <a:ext cx="107678" cy="44321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 b="1">
                    <a:solidFill>
                      <a:srgbClr val="6D6E7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endParaRPr lang="x-none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44" name="Shape 350">
                <a:extLst>
                  <a:ext uri="{FF2B5EF4-FFF2-40B4-BE49-F238E27FC236}">
                    <a16:creationId xmlns="" xmlns:a16="http://schemas.microsoft.com/office/drawing/2014/main" id="{71750ED9-7489-4AB6-9946-650FE079E203}"/>
                  </a:ext>
                </a:extLst>
              </p:cNvPr>
              <p:cNvSpPr/>
              <p:nvPr/>
            </p:nvSpPr>
            <p:spPr>
              <a:xfrm>
                <a:off x="9882251" y="649605"/>
                <a:ext cx="509905" cy="509905"/>
              </a:xfrm>
              <a:custGeom>
                <a:avLst/>
                <a:gdLst/>
                <a:ahLst/>
                <a:cxnLst/>
                <a:rect l="0" t="0" r="0" b="0"/>
                <a:pathLst>
                  <a:path w="509905" h="509905">
                    <a:moveTo>
                      <a:pt x="255016" y="0"/>
                    </a:moveTo>
                    <a:cubicBezTo>
                      <a:pt x="395732" y="0"/>
                      <a:pt x="509905" y="114173"/>
                      <a:pt x="509905" y="254889"/>
                    </a:cubicBezTo>
                    <a:cubicBezTo>
                      <a:pt x="509905" y="395732"/>
                      <a:pt x="395732" y="509905"/>
                      <a:pt x="255016" y="509905"/>
                    </a:cubicBezTo>
                    <a:cubicBezTo>
                      <a:pt x="114173" y="509905"/>
                      <a:pt x="0" y="395732"/>
                      <a:pt x="0" y="254889"/>
                    </a:cubicBezTo>
                    <a:cubicBezTo>
                      <a:pt x="0" y="114173"/>
                      <a:pt x="114173" y="0"/>
                      <a:pt x="255016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FFFF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x-none" sz="1200"/>
              </a:p>
            </p:txBody>
          </p:sp>
          <p:sp>
            <p:nvSpPr>
              <p:cNvPr id="45" name="Rectangle 351">
                <a:extLst>
                  <a:ext uri="{FF2B5EF4-FFF2-40B4-BE49-F238E27FC236}">
                    <a16:creationId xmlns="" xmlns:a16="http://schemas.microsoft.com/office/drawing/2014/main" id="{8BF28EA0-E9BF-4834-92C4-2C66F59829E6}"/>
                  </a:ext>
                </a:extLst>
              </p:cNvPr>
              <p:cNvSpPr/>
              <p:nvPr/>
            </p:nvSpPr>
            <p:spPr>
              <a:xfrm>
                <a:off x="10057765" y="780503"/>
                <a:ext cx="215541" cy="44359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 b="1">
                    <a:solidFill>
                      <a:srgbClr val="D6E9B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7</a:t>
                </a:r>
                <a:endParaRPr lang="x-none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46" name="Rectangle 352">
                <a:extLst>
                  <a:ext uri="{FF2B5EF4-FFF2-40B4-BE49-F238E27FC236}">
                    <a16:creationId xmlns="" xmlns:a16="http://schemas.microsoft.com/office/drawing/2014/main" id="{23A029A0-8DDA-457C-916A-DE3F03279800}"/>
                  </a:ext>
                </a:extLst>
              </p:cNvPr>
              <p:cNvSpPr/>
              <p:nvPr/>
            </p:nvSpPr>
            <p:spPr>
              <a:xfrm>
                <a:off x="10219309" y="780503"/>
                <a:ext cx="107771" cy="44359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 b="1">
                    <a:solidFill>
                      <a:srgbClr val="D6E9B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endParaRPr lang="x-none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47" name="Shape 23829">
                <a:extLst>
                  <a:ext uri="{FF2B5EF4-FFF2-40B4-BE49-F238E27FC236}">
                    <a16:creationId xmlns="" xmlns:a16="http://schemas.microsoft.com/office/drawing/2014/main" id="{D97B485A-E1E6-45F2-804B-346C55D94203}"/>
                  </a:ext>
                </a:extLst>
              </p:cNvPr>
              <p:cNvSpPr/>
              <p:nvPr/>
            </p:nvSpPr>
            <p:spPr>
              <a:xfrm>
                <a:off x="10184511" y="2633209"/>
                <a:ext cx="2007489" cy="122183"/>
              </a:xfrm>
              <a:custGeom>
                <a:avLst/>
                <a:gdLst/>
                <a:ahLst/>
                <a:cxnLst/>
                <a:rect l="0" t="0" r="0" b="0"/>
                <a:pathLst>
                  <a:path w="2007489" h="122183">
                    <a:moveTo>
                      <a:pt x="0" y="0"/>
                    </a:moveTo>
                    <a:lnTo>
                      <a:pt x="2007489" y="0"/>
                    </a:lnTo>
                    <a:lnTo>
                      <a:pt x="2007489" y="122183"/>
                    </a:lnTo>
                    <a:lnTo>
                      <a:pt x="0" y="122183"/>
                    </a:lnTo>
                    <a:lnTo>
                      <a:pt x="0" y="0"/>
                    </a:lnTo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7FC143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x-none" sz="1200"/>
              </a:p>
            </p:txBody>
          </p:sp>
          <p:sp>
            <p:nvSpPr>
              <p:cNvPr id="48" name="Rectangle 359">
                <a:extLst>
                  <a:ext uri="{FF2B5EF4-FFF2-40B4-BE49-F238E27FC236}">
                    <a16:creationId xmlns="" xmlns:a16="http://schemas.microsoft.com/office/drawing/2014/main" id="{64FCFD2C-6B1A-4652-B236-5983243EF9B0}"/>
                  </a:ext>
                </a:extLst>
              </p:cNvPr>
              <p:cNvSpPr/>
              <p:nvPr/>
            </p:nvSpPr>
            <p:spPr>
              <a:xfrm>
                <a:off x="1576332" y="1461285"/>
                <a:ext cx="1324848" cy="15057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k-KZ" sz="1200" dirty="0" smtClean="0">
                    <a:solidFill>
                      <a:srgbClr val="002060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</a:rPr>
                  <a:t>Жеке тәжірибе</a:t>
                </a:r>
                <a:endParaRPr lang="x-none" sz="1200" dirty="0">
                  <a:solidFill>
                    <a:srgbClr val="002060"/>
                  </a:solidFill>
                  <a:effectLst/>
                  <a:latin typeface="Palatino Linotype" panose="0204050205050503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49" name="Rectangle 361">
                <a:extLst>
                  <a:ext uri="{FF2B5EF4-FFF2-40B4-BE49-F238E27FC236}">
                    <a16:creationId xmlns="" xmlns:a16="http://schemas.microsoft.com/office/drawing/2014/main" id="{8791CD28-D8DD-4EDD-A634-E93241239B86}"/>
                  </a:ext>
                </a:extLst>
              </p:cNvPr>
              <p:cNvSpPr/>
              <p:nvPr/>
            </p:nvSpPr>
            <p:spPr>
              <a:xfrm>
                <a:off x="2735834" y="1658747"/>
                <a:ext cx="76500" cy="34477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</a:p>
            </p:txBody>
          </p:sp>
          <p:sp>
            <p:nvSpPr>
              <p:cNvPr id="50" name="Rectangle 362">
                <a:extLst>
                  <a:ext uri="{FF2B5EF4-FFF2-40B4-BE49-F238E27FC236}">
                    <a16:creationId xmlns="" xmlns:a16="http://schemas.microsoft.com/office/drawing/2014/main" id="{9095765F-2B71-4B25-9D4B-A3E5D0AFE2B6}"/>
                  </a:ext>
                </a:extLst>
              </p:cNvPr>
              <p:cNvSpPr/>
              <p:nvPr/>
            </p:nvSpPr>
            <p:spPr>
              <a:xfrm>
                <a:off x="2954464" y="3671733"/>
                <a:ext cx="1078899" cy="21022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dirty="0" err="1" smtClean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Мысалдармен</a:t>
                </a:r>
                <a:r>
                  <a:rPr lang="ru-RU" sz="1200" dirty="0" smtClean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200" dirty="0" err="1" smtClean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көрсету</a:t>
                </a:r>
                <a:endParaRPr lang="x-none" sz="1200" dirty="0">
                  <a:solidFill>
                    <a:srgbClr val="002060"/>
                  </a:solidFill>
                  <a:effectLst/>
                  <a:latin typeface="Palatino Linotype" panose="0204050205050503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51" name="Rectangle 365">
                <a:extLst>
                  <a:ext uri="{FF2B5EF4-FFF2-40B4-BE49-F238E27FC236}">
                    <a16:creationId xmlns="" xmlns:a16="http://schemas.microsoft.com/office/drawing/2014/main" id="{49795D36-DDEC-4431-AA86-3AEDE05D353B}"/>
                  </a:ext>
                </a:extLst>
              </p:cNvPr>
              <p:cNvSpPr/>
              <p:nvPr/>
            </p:nvSpPr>
            <p:spPr>
              <a:xfrm>
                <a:off x="3964559" y="4002430"/>
                <a:ext cx="68804" cy="31009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</a:p>
            </p:txBody>
          </p:sp>
          <p:sp>
            <p:nvSpPr>
              <p:cNvPr id="52" name="Rectangle 366">
                <a:extLst>
                  <a:ext uri="{FF2B5EF4-FFF2-40B4-BE49-F238E27FC236}">
                    <a16:creationId xmlns="" xmlns:a16="http://schemas.microsoft.com/office/drawing/2014/main" id="{BF503E15-CB7C-434A-A393-02FECE9105FC}"/>
                  </a:ext>
                </a:extLst>
              </p:cNvPr>
              <p:cNvSpPr/>
              <p:nvPr/>
            </p:nvSpPr>
            <p:spPr>
              <a:xfrm>
                <a:off x="6681409" y="1388687"/>
                <a:ext cx="1462983" cy="22113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dirty="0" err="1" smtClean="0">
                    <a:solidFill>
                      <a:srgbClr val="002060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</a:rPr>
                  <a:t>Көмекшілер</a:t>
                </a:r>
                <a:endParaRPr lang="x-none" sz="1200" dirty="0">
                  <a:solidFill>
                    <a:srgbClr val="002060"/>
                  </a:solidFill>
                  <a:effectLst/>
                  <a:latin typeface="Palatino Linotype" panose="0204050205050503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53" name="Rectangle 369">
                <a:extLst>
                  <a:ext uri="{FF2B5EF4-FFF2-40B4-BE49-F238E27FC236}">
                    <a16:creationId xmlns="" xmlns:a16="http://schemas.microsoft.com/office/drawing/2014/main" id="{1336F57B-D9C6-4E95-A5B6-38D314AE6B70}"/>
                  </a:ext>
                </a:extLst>
              </p:cNvPr>
              <p:cNvSpPr/>
              <p:nvPr/>
            </p:nvSpPr>
            <p:spPr>
              <a:xfrm>
                <a:off x="7958963" y="1780286"/>
                <a:ext cx="68712" cy="309679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</a:p>
            </p:txBody>
          </p:sp>
          <p:sp>
            <p:nvSpPr>
              <p:cNvPr id="54" name="Rectangle 370">
                <a:extLst>
                  <a:ext uri="{FF2B5EF4-FFF2-40B4-BE49-F238E27FC236}">
                    <a16:creationId xmlns="" xmlns:a16="http://schemas.microsoft.com/office/drawing/2014/main" id="{8A304AD7-3F99-4C30-B95B-2A16DE054A43}"/>
                  </a:ext>
                </a:extLst>
              </p:cNvPr>
              <p:cNvSpPr/>
              <p:nvPr/>
            </p:nvSpPr>
            <p:spPr>
              <a:xfrm>
                <a:off x="9561287" y="1461285"/>
                <a:ext cx="1358731" cy="14853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k-KZ" sz="1200" dirty="0" smtClean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Тыңдалым тапсырмасы</a:t>
                </a:r>
                <a:endParaRPr lang="x-none" sz="1200" dirty="0">
                  <a:solidFill>
                    <a:srgbClr val="002060"/>
                  </a:solidFill>
                  <a:effectLst/>
                  <a:latin typeface="Palatino Linotype" panose="0204050205050503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55" name="Rectangle 373">
                <a:extLst>
                  <a:ext uri="{FF2B5EF4-FFF2-40B4-BE49-F238E27FC236}">
                    <a16:creationId xmlns="" xmlns:a16="http://schemas.microsoft.com/office/drawing/2014/main" id="{ACA10F8D-CE1B-431C-A40C-2B92A88471A3}"/>
                  </a:ext>
                </a:extLst>
              </p:cNvPr>
              <p:cNvSpPr/>
              <p:nvPr/>
            </p:nvSpPr>
            <p:spPr>
              <a:xfrm>
                <a:off x="10605770" y="1771777"/>
                <a:ext cx="68712" cy="309679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 b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x-none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56" name="Rectangle 374">
                <a:extLst>
                  <a:ext uri="{FF2B5EF4-FFF2-40B4-BE49-F238E27FC236}">
                    <a16:creationId xmlns="" xmlns:a16="http://schemas.microsoft.com/office/drawing/2014/main" id="{22A8F783-CAC3-4094-B5A7-BBC6765F1229}"/>
                  </a:ext>
                </a:extLst>
              </p:cNvPr>
              <p:cNvSpPr/>
              <p:nvPr/>
            </p:nvSpPr>
            <p:spPr>
              <a:xfrm>
                <a:off x="5605545" y="3659862"/>
                <a:ext cx="1240797" cy="15134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dirty="0" err="1" smtClean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Жұптық</a:t>
                </a:r>
                <a:r>
                  <a:rPr lang="ru-RU" sz="1200" dirty="0" smtClean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200" dirty="0" err="1" smtClean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жұмыс</a:t>
                </a:r>
                <a:endParaRPr lang="x-none" sz="1200" dirty="0">
                  <a:solidFill>
                    <a:srgbClr val="002060"/>
                  </a:solidFill>
                  <a:effectLst/>
                  <a:latin typeface="Palatino Linotype" panose="0204050205050503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57" name="Rectangle 376">
                <a:extLst>
                  <a:ext uri="{FF2B5EF4-FFF2-40B4-BE49-F238E27FC236}">
                    <a16:creationId xmlns="" xmlns:a16="http://schemas.microsoft.com/office/drawing/2014/main" id="{09F82931-CAFF-46AC-A16C-E0E1E0552A6C}"/>
                  </a:ext>
                </a:extLst>
              </p:cNvPr>
              <p:cNvSpPr/>
              <p:nvPr/>
            </p:nvSpPr>
            <p:spPr>
              <a:xfrm>
                <a:off x="6647053" y="3878834"/>
                <a:ext cx="68712" cy="309679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 b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x-none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58" name="Rectangle 377">
                <a:extLst>
                  <a:ext uri="{FF2B5EF4-FFF2-40B4-BE49-F238E27FC236}">
                    <a16:creationId xmlns="" xmlns:a16="http://schemas.microsoft.com/office/drawing/2014/main" id="{E44DFA6E-66C5-43C9-922E-B2A297665303}"/>
                  </a:ext>
                </a:extLst>
              </p:cNvPr>
              <p:cNvSpPr/>
              <p:nvPr/>
            </p:nvSpPr>
            <p:spPr>
              <a:xfrm>
                <a:off x="8840470" y="3360557"/>
                <a:ext cx="19410" cy="7989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endParaRPr lang="x-none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59" name="Rectangle 378">
                <a:extLst>
                  <a:ext uri="{FF2B5EF4-FFF2-40B4-BE49-F238E27FC236}">
                    <a16:creationId xmlns="" xmlns:a16="http://schemas.microsoft.com/office/drawing/2014/main" id="{436CED7C-DD41-4F9B-91D4-87BB7EA75778}"/>
                  </a:ext>
                </a:extLst>
              </p:cNvPr>
              <p:cNvSpPr/>
              <p:nvPr/>
            </p:nvSpPr>
            <p:spPr>
              <a:xfrm>
                <a:off x="8027676" y="3632341"/>
                <a:ext cx="1563997" cy="40133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k-KZ" sz="1200" dirty="0" smtClean="0">
                    <a:solidFill>
                      <a:srgbClr val="002060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</a:rPr>
                  <a:t>Ғажайып қабырға</a:t>
                </a:r>
                <a:endParaRPr lang="x-none" sz="1200" dirty="0">
                  <a:solidFill>
                    <a:srgbClr val="002060"/>
                  </a:solidFill>
                  <a:effectLst/>
                  <a:latin typeface="Palatino Linotype" panose="0204050205050503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60" name="Rectangle 379">
                <a:extLst>
                  <a:ext uri="{FF2B5EF4-FFF2-40B4-BE49-F238E27FC236}">
                    <a16:creationId xmlns="" xmlns:a16="http://schemas.microsoft.com/office/drawing/2014/main" id="{9B7264A0-82C3-4570-9015-14D3F5D581AB}"/>
                  </a:ext>
                </a:extLst>
              </p:cNvPr>
              <p:cNvSpPr/>
              <p:nvPr/>
            </p:nvSpPr>
            <p:spPr>
              <a:xfrm>
                <a:off x="8685022" y="3523742"/>
                <a:ext cx="82492" cy="27458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-</a:t>
                </a:r>
                <a:endParaRPr lang="x-none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61" name="Rectangle 381">
                <a:extLst>
                  <a:ext uri="{FF2B5EF4-FFF2-40B4-BE49-F238E27FC236}">
                    <a16:creationId xmlns="" xmlns:a16="http://schemas.microsoft.com/office/drawing/2014/main" id="{F1EFE142-786E-46E4-A308-0E1C314EF3F8}"/>
                  </a:ext>
                </a:extLst>
              </p:cNvPr>
              <p:cNvSpPr/>
              <p:nvPr/>
            </p:nvSpPr>
            <p:spPr>
              <a:xfrm>
                <a:off x="9500362" y="3523742"/>
                <a:ext cx="60925" cy="27458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x-none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62" name="Rectangle 386">
                <a:extLst>
                  <a:ext uri="{FF2B5EF4-FFF2-40B4-BE49-F238E27FC236}">
                    <a16:creationId xmlns="" xmlns:a16="http://schemas.microsoft.com/office/drawing/2014/main" id="{F7AF6E0A-5E41-4C21-AF94-518E2FCDB385}"/>
                  </a:ext>
                </a:extLst>
              </p:cNvPr>
              <p:cNvSpPr/>
              <p:nvPr/>
            </p:nvSpPr>
            <p:spPr>
              <a:xfrm>
                <a:off x="9274810" y="4206494"/>
                <a:ext cx="60925" cy="27458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x-none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63" name="Rectangle 387">
                <a:extLst>
                  <a:ext uri="{FF2B5EF4-FFF2-40B4-BE49-F238E27FC236}">
                    <a16:creationId xmlns="" xmlns:a16="http://schemas.microsoft.com/office/drawing/2014/main" id="{3635C4D9-7ACE-414C-966F-62A7555FEA3C}"/>
                  </a:ext>
                </a:extLst>
              </p:cNvPr>
              <p:cNvSpPr/>
              <p:nvPr/>
            </p:nvSpPr>
            <p:spPr>
              <a:xfrm>
                <a:off x="4825238" y="926186"/>
                <a:ext cx="69413" cy="28571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endParaRPr lang="x-none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64" name="Rectangle 388">
                <a:extLst>
                  <a:ext uri="{FF2B5EF4-FFF2-40B4-BE49-F238E27FC236}">
                    <a16:creationId xmlns="" xmlns:a16="http://schemas.microsoft.com/office/drawing/2014/main" id="{CB368A0C-E945-4C96-A349-5D85F3739EEA}"/>
                  </a:ext>
                </a:extLst>
              </p:cNvPr>
              <p:cNvSpPr/>
              <p:nvPr/>
            </p:nvSpPr>
            <p:spPr>
              <a:xfrm>
                <a:off x="4115444" y="1405895"/>
                <a:ext cx="1557010" cy="23926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dirty="0" err="1" smtClean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Топтық</a:t>
                </a:r>
                <a:r>
                  <a:rPr lang="ru-RU" sz="1200" dirty="0" smtClean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200" dirty="0" err="1" smtClean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жұмыс</a:t>
                </a:r>
                <a:endParaRPr lang="x-none" sz="1200" dirty="0">
                  <a:solidFill>
                    <a:srgbClr val="002060"/>
                  </a:solidFill>
                  <a:effectLst/>
                  <a:latin typeface="Palatino Linotype" panose="0204050205050503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65" name="Rectangle 391">
                <a:extLst>
                  <a:ext uri="{FF2B5EF4-FFF2-40B4-BE49-F238E27FC236}">
                    <a16:creationId xmlns="" xmlns:a16="http://schemas.microsoft.com/office/drawing/2014/main" id="{BDD97BD6-92BB-45CF-A199-0598D01612B6}"/>
                  </a:ext>
                </a:extLst>
              </p:cNvPr>
              <p:cNvSpPr/>
              <p:nvPr/>
            </p:nvSpPr>
            <p:spPr>
              <a:xfrm>
                <a:off x="5314442" y="1779397"/>
                <a:ext cx="68712" cy="309679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</a:p>
            </p:txBody>
          </p:sp>
          <p:sp>
            <p:nvSpPr>
              <p:cNvPr id="66" name="Rectangle 392">
                <a:extLst>
                  <a:ext uri="{FF2B5EF4-FFF2-40B4-BE49-F238E27FC236}">
                    <a16:creationId xmlns="" xmlns:a16="http://schemas.microsoft.com/office/drawing/2014/main" id="{6754F774-3215-4819-A14C-3EDA27DA6DB8}"/>
                  </a:ext>
                </a:extLst>
              </p:cNvPr>
              <p:cNvSpPr/>
              <p:nvPr/>
            </p:nvSpPr>
            <p:spPr>
              <a:xfrm>
                <a:off x="4825238" y="2153031"/>
                <a:ext cx="68712" cy="309679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</a:p>
            </p:txBody>
          </p:sp>
          <p:sp>
            <p:nvSpPr>
              <p:cNvPr id="67" name="Rectangle 395">
                <a:extLst>
                  <a:ext uri="{FF2B5EF4-FFF2-40B4-BE49-F238E27FC236}">
                    <a16:creationId xmlns="" xmlns:a16="http://schemas.microsoft.com/office/drawing/2014/main" id="{F049A933-67F0-42CB-98CC-59E4F9BF9BEC}"/>
                  </a:ext>
                </a:extLst>
              </p:cNvPr>
              <p:cNvSpPr/>
              <p:nvPr/>
            </p:nvSpPr>
            <p:spPr>
              <a:xfrm>
                <a:off x="7522210" y="246888"/>
                <a:ext cx="93036" cy="309679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-</a:t>
                </a:r>
              </a:p>
            </p:txBody>
          </p:sp>
          <p:sp>
            <p:nvSpPr>
              <p:cNvPr id="68" name="Rectangle 397">
                <a:extLst>
                  <a:ext uri="{FF2B5EF4-FFF2-40B4-BE49-F238E27FC236}">
                    <a16:creationId xmlns="" xmlns:a16="http://schemas.microsoft.com/office/drawing/2014/main" id="{53578CF1-FC15-45E0-9159-F27FAA37E65F}"/>
                  </a:ext>
                </a:extLst>
              </p:cNvPr>
              <p:cNvSpPr/>
              <p:nvPr/>
            </p:nvSpPr>
            <p:spPr>
              <a:xfrm>
                <a:off x="11433048" y="246888"/>
                <a:ext cx="68712" cy="309679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</a:p>
            </p:txBody>
          </p:sp>
        </p:grpSp>
        <p:grpSp>
          <p:nvGrpSpPr>
            <p:cNvPr id="128" name="Group 19861">
              <a:extLst>
                <a:ext uri="{FF2B5EF4-FFF2-40B4-BE49-F238E27FC236}">
                  <a16:creationId xmlns="" xmlns:a16="http://schemas.microsoft.com/office/drawing/2014/main" id="{3320846C-D559-46C8-B4C7-2A494EFCE488}"/>
                </a:ext>
              </a:extLst>
            </p:cNvPr>
            <p:cNvGrpSpPr/>
            <p:nvPr/>
          </p:nvGrpSpPr>
          <p:grpSpPr>
            <a:xfrm flipH="1">
              <a:off x="7093837" y="1780065"/>
              <a:ext cx="4556019" cy="4814470"/>
              <a:chOff x="1255357" y="623189"/>
              <a:chExt cx="5844959" cy="4124071"/>
            </a:xfrm>
          </p:grpSpPr>
          <p:sp>
            <p:nvSpPr>
              <p:cNvPr id="130" name="Shape 319">
                <a:extLst>
                  <a:ext uri="{FF2B5EF4-FFF2-40B4-BE49-F238E27FC236}">
                    <a16:creationId xmlns="" xmlns:a16="http://schemas.microsoft.com/office/drawing/2014/main" id="{CC1F53EF-5A10-46D1-9F53-2F4F20E21A8B}"/>
                  </a:ext>
                </a:extLst>
              </p:cNvPr>
              <p:cNvSpPr/>
              <p:nvPr/>
            </p:nvSpPr>
            <p:spPr>
              <a:xfrm>
                <a:off x="2238756" y="2633218"/>
                <a:ext cx="1324229" cy="244348"/>
              </a:xfrm>
              <a:custGeom>
                <a:avLst/>
                <a:gdLst/>
                <a:ahLst/>
                <a:cxnLst/>
                <a:rect l="0" t="0" r="0" b="0"/>
                <a:pathLst>
                  <a:path w="1324229" h="244348">
                    <a:moveTo>
                      <a:pt x="0" y="0"/>
                    </a:moveTo>
                    <a:lnTo>
                      <a:pt x="1324229" y="0"/>
                    </a:lnTo>
                    <a:lnTo>
                      <a:pt x="1324229" y="244348"/>
                    </a:lnTo>
                    <a:lnTo>
                      <a:pt x="1202055" y="244348"/>
                    </a:lnTo>
                    <a:lnTo>
                      <a:pt x="1202055" y="122174"/>
                    </a:lnTo>
                    <a:lnTo>
                      <a:pt x="0" y="122174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DC58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x-none" sz="1200"/>
              </a:p>
            </p:txBody>
          </p:sp>
          <p:sp>
            <p:nvSpPr>
              <p:cNvPr id="131" name="Shape 320">
                <a:extLst>
                  <a:ext uri="{FF2B5EF4-FFF2-40B4-BE49-F238E27FC236}">
                    <a16:creationId xmlns="" xmlns:a16="http://schemas.microsoft.com/office/drawing/2014/main" id="{A2AE9A2E-93D5-46E4-AB1B-B17E716696EE}"/>
                  </a:ext>
                </a:extLst>
              </p:cNvPr>
              <p:cNvSpPr/>
              <p:nvPr/>
            </p:nvSpPr>
            <p:spPr>
              <a:xfrm>
                <a:off x="1255357" y="625475"/>
                <a:ext cx="1872145" cy="1872107"/>
              </a:xfrm>
              <a:custGeom>
                <a:avLst/>
                <a:gdLst/>
                <a:ahLst/>
                <a:cxnLst/>
                <a:rect l="0" t="0" r="0" b="0"/>
                <a:pathLst>
                  <a:path w="1872145" h="1872107">
                    <a:moveTo>
                      <a:pt x="936028" y="0"/>
                    </a:moveTo>
                    <a:cubicBezTo>
                      <a:pt x="1453045" y="0"/>
                      <a:pt x="1872145" y="419100"/>
                      <a:pt x="1872145" y="936117"/>
                    </a:cubicBezTo>
                    <a:cubicBezTo>
                      <a:pt x="1872145" y="1453134"/>
                      <a:pt x="1453045" y="1872107"/>
                      <a:pt x="936028" y="1872107"/>
                    </a:cubicBezTo>
                    <a:cubicBezTo>
                      <a:pt x="419138" y="1872107"/>
                      <a:pt x="0" y="1453134"/>
                      <a:pt x="0" y="936117"/>
                    </a:cubicBezTo>
                    <a:cubicBezTo>
                      <a:pt x="0" y="419100"/>
                      <a:pt x="419138" y="0"/>
                      <a:pt x="936028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7FC143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x-none" sz="1200"/>
              </a:p>
            </p:txBody>
          </p:sp>
          <p:sp>
            <p:nvSpPr>
              <p:cNvPr id="132" name="Shape 321">
                <a:extLst>
                  <a:ext uri="{FF2B5EF4-FFF2-40B4-BE49-F238E27FC236}">
                    <a16:creationId xmlns="" xmlns:a16="http://schemas.microsoft.com/office/drawing/2014/main" id="{093171C4-1501-4D4D-91FD-B693CF0B9C72}"/>
                  </a:ext>
                </a:extLst>
              </p:cNvPr>
              <p:cNvSpPr/>
              <p:nvPr/>
            </p:nvSpPr>
            <p:spPr>
              <a:xfrm>
                <a:off x="2579624" y="2875153"/>
                <a:ext cx="1872107" cy="1872107"/>
              </a:xfrm>
              <a:custGeom>
                <a:avLst/>
                <a:gdLst/>
                <a:ahLst/>
                <a:cxnLst/>
                <a:rect l="0" t="0" r="0" b="0"/>
                <a:pathLst>
                  <a:path w="1872107" h="1872107">
                    <a:moveTo>
                      <a:pt x="936117" y="0"/>
                    </a:moveTo>
                    <a:cubicBezTo>
                      <a:pt x="1453007" y="0"/>
                      <a:pt x="1872107" y="419100"/>
                      <a:pt x="1872107" y="935990"/>
                    </a:cubicBezTo>
                    <a:cubicBezTo>
                      <a:pt x="1872107" y="1453007"/>
                      <a:pt x="1453007" y="1872107"/>
                      <a:pt x="936117" y="1872107"/>
                    </a:cubicBezTo>
                    <a:cubicBezTo>
                      <a:pt x="419100" y="1872107"/>
                      <a:pt x="0" y="1453007"/>
                      <a:pt x="0" y="935990"/>
                    </a:cubicBezTo>
                    <a:cubicBezTo>
                      <a:pt x="0" y="419100"/>
                      <a:pt x="419100" y="0"/>
                      <a:pt x="936117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DC58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x-none" sz="1200"/>
              </a:p>
            </p:txBody>
          </p:sp>
          <p:sp>
            <p:nvSpPr>
              <p:cNvPr id="133" name="Shape 322">
                <a:extLst>
                  <a:ext uri="{FF2B5EF4-FFF2-40B4-BE49-F238E27FC236}">
                    <a16:creationId xmlns="" xmlns:a16="http://schemas.microsoft.com/office/drawing/2014/main" id="{0E3A80F3-0120-4A7C-8F0C-7D2ED044ABD8}"/>
                  </a:ext>
                </a:extLst>
              </p:cNvPr>
              <p:cNvSpPr/>
              <p:nvPr/>
            </p:nvSpPr>
            <p:spPr>
              <a:xfrm>
                <a:off x="3562985" y="2511044"/>
                <a:ext cx="1324356" cy="244348"/>
              </a:xfrm>
              <a:custGeom>
                <a:avLst/>
                <a:gdLst/>
                <a:ahLst/>
                <a:cxnLst/>
                <a:rect l="0" t="0" r="0" b="0"/>
                <a:pathLst>
                  <a:path w="1324356" h="244348">
                    <a:moveTo>
                      <a:pt x="1202182" y="0"/>
                    </a:moveTo>
                    <a:lnTo>
                      <a:pt x="1324356" y="0"/>
                    </a:lnTo>
                    <a:lnTo>
                      <a:pt x="1324356" y="244348"/>
                    </a:lnTo>
                    <a:lnTo>
                      <a:pt x="0" y="244348"/>
                    </a:lnTo>
                    <a:lnTo>
                      <a:pt x="0" y="122174"/>
                    </a:lnTo>
                    <a:lnTo>
                      <a:pt x="1202182" y="122174"/>
                    </a:lnTo>
                    <a:lnTo>
                      <a:pt x="1202182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D6E9B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x-none" sz="1200"/>
              </a:p>
            </p:txBody>
          </p:sp>
          <p:sp>
            <p:nvSpPr>
              <p:cNvPr id="134" name="Shape 323">
                <a:extLst>
                  <a:ext uri="{FF2B5EF4-FFF2-40B4-BE49-F238E27FC236}">
                    <a16:creationId xmlns="" xmlns:a16="http://schemas.microsoft.com/office/drawing/2014/main" id="{8E34B9D4-4204-41E3-9C18-C1F7517DCB50}"/>
                  </a:ext>
                </a:extLst>
              </p:cNvPr>
              <p:cNvSpPr/>
              <p:nvPr/>
            </p:nvSpPr>
            <p:spPr>
              <a:xfrm>
                <a:off x="3903980" y="638937"/>
                <a:ext cx="1872107" cy="1872107"/>
              </a:xfrm>
              <a:custGeom>
                <a:avLst/>
                <a:gdLst/>
                <a:ahLst/>
                <a:cxnLst/>
                <a:rect l="0" t="0" r="0" b="0"/>
                <a:pathLst>
                  <a:path w="1872107" h="1872107">
                    <a:moveTo>
                      <a:pt x="935990" y="0"/>
                    </a:moveTo>
                    <a:cubicBezTo>
                      <a:pt x="1453007" y="0"/>
                      <a:pt x="1872107" y="419100"/>
                      <a:pt x="1872107" y="935990"/>
                    </a:cubicBezTo>
                    <a:cubicBezTo>
                      <a:pt x="1872107" y="1453007"/>
                      <a:pt x="1453007" y="1872107"/>
                      <a:pt x="935990" y="1872107"/>
                    </a:cubicBezTo>
                    <a:cubicBezTo>
                      <a:pt x="419100" y="1872107"/>
                      <a:pt x="0" y="1453007"/>
                      <a:pt x="0" y="935990"/>
                    </a:cubicBezTo>
                    <a:cubicBezTo>
                      <a:pt x="0" y="419100"/>
                      <a:pt x="419100" y="0"/>
                      <a:pt x="935990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D6E9B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x-none" sz="1200" dirty="0"/>
              </a:p>
            </p:txBody>
          </p:sp>
          <p:sp>
            <p:nvSpPr>
              <p:cNvPr id="135" name="Shape 324">
                <a:extLst>
                  <a:ext uri="{FF2B5EF4-FFF2-40B4-BE49-F238E27FC236}">
                    <a16:creationId xmlns="" xmlns:a16="http://schemas.microsoft.com/office/drawing/2014/main" id="{057FBBA8-09A3-4A86-91BD-00A3892EC48B}"/>
                  </a:ext>
                </a:extLst>
              </p:cNvPr>
              <p:cNvSpPr/>
              <p:nvPr/>
            </p:nvSpPr>
            <p:spPr>
              <a:xfrm>
                <a:off x="4887341" y="2633218"/>
                <a:ext cx="1324229" cy="244348"/>
              </a:xfrm>
              <a:custGeom>
                <a:avLst/>
                <a:gdLst/>
                <a:ahLst/>
                <a:cxnLst/>
                <a:rect l="0" t="0" r="0" b="0"/>
                <a:pathLst>
                  <a:path w="1324229" h="244348">
                    <a:moveTo>
                      <a:pt x="0" y="0"/>
                    </a:moveTo>
                    <a:lnTo>
                      <a:pt x="1324229" y="0"/>
                    </a:lnTo>
                    <a:lnTo>
                      <a:pt x="1324229" y="244348"/>
                    </a:lnTo>
                    <a:lnTo>
                      <a:pt x="1202055" y="244348"/>
                    </a:lnTo>
                    <a:lnTo>
                      <a:pt x="1202055" y="122174"/>
                    </a:lnTo>
                    <a:lnTo>
                      <a:pt x="0" y="122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D6E9B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x-none" sz="1200"/>
              </a:p>
            </p:txBody>
          </p:sp>
          <p:sp>
            <p:nvSpPr>
              <p:cNvPr id="136" name="Shape 325">
                <a:extLst>
                  <a:ext uri="{FF2B5EF4-FFF2-40B4-BE49-F238E27FC236}">
                    <a16:creationId xmlns="" xmlns:a16="http://schemas.microsoft.com/office/drawing/2014/main" id="{3C446452-6E1A-485E-8139-217FD9973D7A}"/>
                  </a:ext>
                </a:extLst>
              </p:cNvPr>
              <p:cNvSpPr/>
              <p:nvPr/>
            </p:nvSpPr>
            <p:spPr>
              <a:xfrm>
                <a:off x="5228209" y="2875153"/>
                <a:ext cx="1872107" cy="1872107"/>
              </a:xfrm>
              <a:custGeom>
                <a:avLst/>
                <a:gdLst/>
                <a:ahLst/>
                <a:cxnLst/>
                <a:rect l="0" t="0" r="0" b="0"/>
                <a:pathLst>
                  <a:path w="1872107" h="1872107">
                    <a:moveTo>
                      <a:pt x="936117" y="0"/>
                    </a:moveTo>
                    <a:cubicBezTo>
                      <a:pt x="1453007" y="0"/>
                      <a:pt x="1872107" y="419100"/>
                      <a:pt x="1872107" y="935990"/>
                    </a:cubicBezTo>
                    <a:cubicBezTo>
                      <a:pt x="1872107" y="1453007"/>
                      <a:pt x="1453007" y="1872107"/>
                      <a:pt x="936117" y="1872107"/>
                    </a:cubicBezTo>
                    <a:cubicBezTo>
                      <a:pt x="419100" y="1872107"/>
                      <a:pt x="0" y="1453007"/>
                      <a:pt x="0" y="935990"/>
                    </a:cubicBezTo>
                    <a:cubicBezTo>
                      <a:pt x="0" y="419100"/>
                      <a:pt x="419100" y="0"/>
                      <a:pt x="936117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D6E9B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x-none" sz="1200"/>
              </a:p>
            </p:txBody>
          </p:sp>
          <p:sp>
            <p:nvSpPr>
              <p:cNvPr id="137" name="Shape 332">
                <a:extLst>
                  <a:ext uri="{FF2B5EF4-FFF2-40B4-BE49-F238E27FC236}">
                    <a16:creationId xmlns="" xmlns:a16="http://schemas.microsoft.com/office/drawing/2014/main" id="{98DC60E6-773F-4D76-BF4E-59527DAE88BE}"/>
                  </a:ext>
                </a:extLst>
              </p:cNvPr>
              <p:cNvSpPr/>
              <p:nvPr/>
            </p:nvSpPr>
            <p:spPr>
              <a:xfrm>
                <a:off x="1936369" y="623189"/>
                <a:ext cx="510032" cy="509905"/>
              </a:xfrm>
              <a:custGeom>
                <a:avLst/>
                <a:gdLst/>
                <a:ahLst/>
                <a:cxnLst/>
                <a:rect l="0" t="0" r="0" b="0"/>
                <a:pathLst>
                  <a:path w="510032" h="509905">
                    <a:moveTo>
                      <a:pt x="255016" y="0"/>
                    </a:moveTo>
                    <a:cubicBezTo>
                      <a:pt x="395859" y="0"/>
                      <a:pt x="510032" y="114046"/>
                      <a:pt x="510032" y="254889"/>
                    </a:cubicBezTo>
                    <a:cubicBezTo>
                      <a:pt x="510032" y="395732"/>
                      <a:pt x="395859" y="509905"/>
                      <a:pt x="255016" y="509905"/>
                    </a:cubicBezTo>
                    <a:cubicBezTo>
                      <a:pt x="114173" y="509905"/>
                      <a:pt x="0" y="395732"/>
                      <a:pt x="0" y="254889"/>
                    </a:cubicBezTo>
                    <a:cubicBezTo>
                      <a:pt x="0" y="114046"/>
                      <a:pt x="114173" y="0"/>
                      <a:pt x="255016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FFFF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x-none" sz="1200"/>
              </a:p>
            </p:txBody>
          </p:sp>
          <p:sp>
            <p:nvSpPr>
              <p:cNvPr id="138" name="Rectangle 333">
                <a:extLst>
                  <a:ext uri="{FF2B5EF4-FFF2-40B4-BE49-F238E27FC236}">
                    <a16:creationId xmlns="" xmlns:a16="http://schemas.microsoft.com/office/drawing/2014/main" id="{338732FD-BD81-4F66-A217-CC1760F33EF0}"/>
                  </a:ext>
                </a:extLst>
              </p:cNvPr>
              <p:cNvSpPr/>
              <p:nvPr/>
            </p:nvSpPr>
            <p:spPr>
              <a:xfrm>
                <a:off x="2110994" y="754181"/>
                <a:ext cx="215356" cy="44321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 b="1">
                    <a:solidFill>
                      <a:srgbClr val="7FC143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1</a:t>
                </a:r>
                <a:endParaRPr lang="x-none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39" name="Rectangle 334">
                <a:extLst>
                  <a:ext uri="{FF2B5EF4-FFF2-40B4-BE49-F238E27FC236}">
                    <a16:creationId xmlns="" xmlns:a16="http://schemas.microsoft.com/office/drawing/2014/main" id="{241CDA10-05E9-4437-86D2-B2D20A45A6E7}"/>
                  </a:ext>
                </a:extLst>
              </p:cNvPr>
              <p:cNvSpPr/>
              <p:nvPr/>
            </p:nvSpPr>
            <p:spPr>
              <a:xfrm>
                <a:off x="2272538" y="754181"/>
                <a:ext cx="107678" cy="44321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 b="1">
                    <a:solidFill>
                      <a:srgbClr val="7FC143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endParaRPr lang="x-none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40" name="Shape 335">
                <a:extLst>
                  <a:ext uri="{FF2B5EF4-FFF2-40B4-BE49-F238E27FC236}">
                    <a16:creationId xmlns="" xmlns:a16="http://schemas.microsoft.com/office/drawing/2014/main" id="{6E99FDB1-A456-427F-B751-88EAC280F216}"/>
                  </a:ext>
                </a:extLst>
              </p:cNvPr>
              <p:cNvSpPr/>
              <p:nvPr/>
            </p:nvSpPr>
            <p:spPr>
              <a:xfrm>
                <a:off x="4585081" y="638937"/>
                <a:ext cx="509905" cy="509905"/>
              </a:xfrm>
              <a:custGeom>
                <a:avLst/>
                <a:gdLst/>
                <a:ahLst/>
                <a:cxnLst/>
                <a:rect l="0" t="0" r="0" b="0"/>
                <a:pathLst>
                  <a:path w="509905" h="509905">
                    <a:moveTo>
                      <a:pt x="254889" y="0"/>
                    </a:moveTo>
                    <a:cubicBezTo>
                      <a:pt x="395732" y="0"/>
                      <a:pt x="509905" y="114173"/>
                      <a:pt x="509905" y="254889"/>
                    </a:cubicBezTo>
                    <a:cubicBezTo>
                      <a:pt x="509905" y="395732"/>
                      <a:pt x="395732" y="509905"/>
                      <a:pt x="254889" y="509905"/>
                    </a:cubicBezTo>
                    <a:cubicBezTo>
                      <a:pt x="114046" y="509905"/>
                      <a:pt x="0" y="395732"/>
                      <a:pt x="0" y="254889"/>
                    </a:cubicBezTo>
                    <a:cubicBezTo>
                      <a:pt x="0" y="114173"/>
                      <a:pt x="114046" y="0"/>
                      <a:pt x="254889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FFFF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x-none" sz="1200"/>
              </a:p>
            </p:txBody>
          </p:sp>
          <p:sp>
            <p:nvSpPr>
              <p:cNvPr id="141" name="Rectangle 336">
                <a:extLst>
                  <a:ext uri="{FF2B5EF4-FFF2-40B4-BE49-F238E27FC236}">
                    <a16:creationId xmlns="" xmlns:a16="http://schemas.microsoft.com/office/drawing/2014/main" id="{98CC02A1-7D24-429D-B573-17BAA625C8D0}"/>
                  </a:ext>
                </a:extLst>
              </p:cNvPr>
              <p:cNvSpPr/>
              <p:nvPr/>
            </p:nvSpPr>
            <p:spPr>
              <a:xfrm>
                <a:off x="4760087" y="769834"/>
                <a:ext cx="215541" cy="44359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b="1" dirty="0">
                    <a:solidFill>
                      <a:srgbClr val="D6E9B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8</a:t>
                </a:r>
                <a:endParaRPr lang="x-none" sz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42" name="Rectangle 337">
                <a:extLst>
                  <a:ext uri="{FF2B5EF4-FFF2-40B4-BE49-F238E27FC236}">
                    <a16:creationId xmlns="" xmlns:a16="http://schemas.microsoft.com/office/drawing/2014/main" id="{688271E8-ECDF-4C8F-80C5-A831868DEEF9}"/>
                  </a:ext>
                </a:extLst>
              </p:cNvPr>
              <p:cNvSpPr/>
              <p:nvPr/>
            </p:nvSpPr>
            <p:spPr>
              <a:xfrm>
                <a:off x="4921631" y="769834"/>
                <a:ext cx="107770" cy="44359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 b="1">
                    <a:solidFill>
                      <a:srgbClr val="D6E9B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endParaRPr lang="x-none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43" name="Shape 341">
                <a:extLst>
                  <a:ext uri="{FF2B5EF4-FFF2-40B4-BE49-F238E27FC236}">
                    <a16:creationId xmlns="" xmlns:a16="http://schemas.microsoft.com/office/drawing/2014/main" id="{3172246D-A780-4EFB-BB92-264ADB7F8B59}"/>
                  </a:ext>
                </a:extLst>
              </p:cNvPr>
              <p:cNvSpPr/>
              <p:nvPr/>
            </p:nvSpPr>
            <p:spPr>
              <a:xfrm>
                <a:off x="3242437" y="2876677"/>
                <a:ext cx="509905" cy="510032"/>
              </a:xfrm>
              <a:custGeom>
                <a:avLst/>
                <a:gdLst/>
                <a:ahLst/>
                <a:cxnLst/>
                <a:rect l="0" t="0" r="0" b="0"/>
                <a:pathLst>
                  <a:path w="509905" h="510032">
                    <a:moveTo>
                      <a:pt x="255016" y="0"/>
                    </a:moveTo>
                    <a:cubicBezTo>
                      <a:pt x="395859" y="0"/>
                      <a:pt x="509905" y="114173"/>
                      <a:pt x="509905" y="255016"/>
                    </a:cubicBezTo>
                    <a:cubicBezTo>
                      <a:pt x="509905" y="395859"/>
                      <a:pt x="395859" y="510032"/>
                      <a:pt x="255016" y="510032"/>
                    </a:cubicBezTo>
                    <a:cubicBezTo>
                      <a:pt x="114173" y="510032"/>
                      <a:pt x="0" y="395859"/>
                      <a:pt x="0" y="255016"/>
                    </a:cubicBezTo>
                    <a:cubicBezTo>
                      <a:pt x="0" y="114173"/>
                      <a:pt x="114173" y="0"/>
                      <a:pt x="255016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FFFF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x-none" sz="1200"/>
              </a:p>
            </p:txBody>
          </p:sp>
          <p:sp>
            <p:nvSpPr>
              <p:cNvPr id="144" name="Rectangle 342">
                <a:extLst>
                  <a:ext uri="{FF2B5EF4-FFF2-40B4-BE49-F238E27FC236}">
                    <a16:creationId xmlns="" xmlns:a16="http://schemas.microsoft.com/office/drawing/2014/main" id="{6171EB03-D6C9-4545-8541-D06C361D81AA}"/>
                  </a:ext>
                </a:extLst>
              </p:cNvPr>
              <p:cNvSpPr/>
              <p:nvPr/>
            </p:nvSpPr>
            <p:spPr>
              <a:xfrm>
                <a:off x="3417062" y="3008177"/>
                <a:ext cx="215356" cy="44321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 b="1">
                    <a:solidFill>
                      <a:srgbClr val="F79322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2</a:t>
                </a:r>
                <a:endParaRPr lang="x-none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45" name="Rectangle 343">
                <a:extLst>
                  <a:ext uri="{FF2B5EF4-FFF2-40B4-BE49-F238E27FC236}">
                    <a16:creationId xmlns="" xmlns:a16="http://schemas.microsoft.com/office/drawing/2014/main" id="{124DEEA4-58BC-4251-B592-B7C2A9150902}"/>
                  </a:ext>
                </a:extLst>
              </p:cNvPr>
              <p:cNvSpPr/>
              <p:nvPr/>
            </p:nvSpPr>
            <p:spPr>
              <a:xfrm>
                <a:off x="3578606" y="3008177"/>
                <a:ext cx="107678" cy="44321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 b="1">
                    <a:solidFill>
                      <a:srgbClr val="F79322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endParaRPr lang="x-none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46" name="Shape 344">
                <a:extLst>
                  <a:ext uri="{FF2B5EF4-FFF2-40B4-BE49-F238E27FC236}">
                    <a16:creationId xmlns="" xmlns:a16="http://schemas.microsoft.com/office/drawing/2014/main" id="{C59CCA0C-D0EE-40CE-9A0B-805960EB2C13}"/>
                  </a:ext>
                </a:extLst>
              </p:cNvPr>
              <p:cNvSpPr/>
              <p:nvPr/>
            </p:nvSpPr>
            <p:spPr>
              <a:xfrm>
                <a:off x="5873115" y="2875153"/>
                <a:ext cx="510032" cy="509905"/>
              </a:xfrm>
              <a:custGeom>
                <a:avLst/>
                <a:gdLst/>
                <a:ahLst/>
                <a:cxnLst/>
                <a:rect l="0" t="0" r="0" b="0"/>
                <a:pathLst>
                  <a:path w="510032" h="509905">
                    <a:moveTo>
                      <a:pt x="255016" y="0"/>
                    </a:moveTo>
                    <a:cubicBezTo>
                      <a:pt x="395859" y="0"/>
                      <a:pt x="510032" y="114046"/>
                      <a:pt x="510032" y="254889"/>
                    </a:cubicBezTo>
                    <a:cubicBezTo>
                      <a:pt x="510032" y="395732"/>
                      <a:pt x="395859" y="509905"/>
                      <a:pt x="255016" y="509905"/>
                    </a:cubicBezTo>
                    <a:cubicBezTo>
                      <a:pt x="114173" y="509905"/>
                      <a:pt x="0" y="395732"/>
                      <a:pt x="0" y="254889"/>
                    </a:cubicBezTo>
                    <a:cubicBezTo>
                      <a:pt x="0" y="114046"/>
                      <a:pt x="114173" y="0"/>
                      <a:pt x="255016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FFFF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x-none" sz="1200"/>
              </a:p>
            </p:txBody>
          </p:sp>
          <p:sp>
            <p:nvSpPr>
              <p:cNvPr id="147" name="Rectangle 345">
                <a:extLst>
                  <a:ext uri="{FF2B5EF4-FFF2-40B4-BE49-F238E27FC236}">
                    <a16:creationId xmlns="" xmlns:a16="http://schemas.microsoft.com/office/drawing/2014/main" id="{980D910A-D6BB-4D79-87AD-4AB83907F21A}"/>
                  </a:ext>
                </a:extLst>
              </p:cNvPr>
              <p:cNvSpPr/>
              <p:nvPr/>
            </p:nvSpPr>
            <p:spPr>
              <a:xfrm>
                <a:off x="6048121" y="3006653"/>
                <a:ext cx="215356" cy="44321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b="1" dirty="0">
                    <a:solidFill>
                      <a:srgbClr val="D6E9BF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9</a:t>
                </a:r>
                <a:endParaRPr lang="x-none" sz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48" name="Rectangle 346">
                <a:extLst>
                  <a:ext uri="{FF2B5EF4-FFF2-40B4-BE49-F238E27FC236}">
                    <a16:creationId xmlns="" xmlns:a16="http://schemas.microsoft.com/office/drawing/2014/main" id="{959962A0-ECC1-4697-80EF-D90B5F5F6BCD}"/>
                  </a:ext>
                </a:extLst>
              </p:cNvPr>
              <p:cNvSpPr/>
              <p:nvPr/>
            </p:nvSpPr>
            <p:spPr>
              <a:xfrm>
                <a:off x="6209665" y="3006653"/>
                <a:ext cx="107678" cy="44321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 b="1">
                    <a:solidFill>
                      <a:srgbClr val="D6E9B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endParaRPr lang="x-none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49" name="Rectangle 359">
                <a:extLst>
                  <a:ext uri="{FF2B5EF4-FFF2-40B4-BE49-F238E27FC236}">
                    <a16:creationId xmlns="" xmlns:a16="http://schemas.microsoft.com/office/drawing/2014/main" id="{260E2415-AA32-4003-920B-802B52D9705A}"/>
                  </a:ext>
                </a:extLst>
              </p:cNvPr>
              <p:cNvSpPr/>
              <p:nvPr/>
            </p:nvSpPr>
            <p:spPr>
              <a:xfrm>
                <a:off x="1255358" y="1461285"/>
                <a:ext cx="1645822" cy="15057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k-KZ" sz="1200" dirty="0" smtClean="0">
                    <a:solidFill>
                      <a:srgbClr val="002060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</a:rPr>
                  <a:t>Графикалық органайзерлер</a:t>
                </a:r>
                <a:endParaRPr lang="x-none" sz="1200" dirty="0">
                  <a:solidFill>
                    <a:srgbClr val="002060"/>
                  </a:solidFill>
                  <a:effectLst/>
                  <a:latin typeface="Palatino Linotype" panose="0204050205050503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50" name="Rectangle 361">
                <a:extLst>
                  <a:ext uri="{FF2B5EF4-FFF2-40B4-BE49-F238E27FC236}">
                    <a16:creationId xmlns="" xmlns:a16="http://schemas.microsoft.com/office/drawing/2014/main" id="{D90E9027-0809-44D9-B97B-19621E22EA03}"/>
                  </a:ext>
                </a:extLst>
              </p:cNvPr>
              <p:cNvSpPr/>
              <p:nvPr/>
            </p:nvSpPr>
            <p:spPr>
              <a:xfrm>
                <a:off x="2735834" y="1658747"/>
                <a:ext cx="76500" cy="34477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</a:p>
            </p:txBody>
          </p:sp>
          <p:sp>
            <p:nvSpPr>
              <p:cNvPr id="151" name="Rectangle 362">
                <a:extLst>
                  <a:ext uri="{FF2B5EF4-FFF2-40B4-BE49-F238E27FC236}">
                    <a16:creationId xmlns="" xmlns:a16="http://schemas.microsoft.com/office/drawing/2014/main" id="{B4DD9D83-FBB8-4AD1-85DD-ED5FF6FD9D21}"/>
                  </a:ext>
                </a:extLst>
              </p:cNvPr>
              <p:cNvSpPr/>
              <p:nvPr/>
            </p:nvSpPr>
            <p:spPr>
              <a:xfrm>
                <a:off x="2770520" y="3707655"/>
                <a:ext cx="1453740" cy="207101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dirty="0" err="1" smtClean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Ыстық</a:t>
                </a:r>
                <a:r>
                  <a:rPr lang="ru-RU" sz="1200" dirty="0" smtClean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200" dirty="0" err="1" smtClean="0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картоп</a:t>
                </a:r>
                <a:endParaRPr lang="x-none" sz="1200" dirty="0">
                  <a:solidFill>
                    <a:srgbClr val="002060"/>
                  </a:solidFill>
                  <a:effectLst/>
                  <a:latin typeface="Palatino Linotype" panose="0204050205050503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52" name="Rectangle 365">
                <a:extLst>
                  <a:ext uri="{FF2B5EF4-FFF2-40B4-BE49-F238E27FC236}">
                    <a16:creationId xmlns="" xmlns:a16="http://schemas.microsoft.com/office/drawing/2014/main" id="{A3B3F7A4-DA4F-49C9-B6C4-40E401ED9991}"/>
                  </a:ext>
                </a:extLst>
              </p:cNvPr>
              <p:cNvSpPr/>
              <p:nvPr/>
            </p:nvSpPr>
            <p:spPr>
              <a:xfrm>
                <a:off x="3964559" y="4002430"/>
                <a:ext cx="68804" cy="31009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</a:p>
            </p:txBody>
          </p:sp>
          <p:sp>
            <p:nvSpPr>
              <p:cNvPr id="153" name="Rectangle 374">
                <a:extLst>
                  <a:ext uri="{FF2B5EF4-FFF2-40B4-BE49-F238E27FC236}">
                    <a16:creationId xmlns="" xmlns:a16="http://schemas.microsoft.com/office/drawing/2014/main" id="{D4F61323-0494-417F-BD66-64B23AC320A9}"/>
                  </a:ext>
                </a:extLst>
              </p:cNvPr>
              <p:cNvSpPr/>
              <p:nvPr/>
            </p:nvSpPr>
            <p:spPr>
              <a:xfrm>
                <a:off x="5605545" y="3659862"/>
                <a:ext cx="1240797" cy="15134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dirty="0" err="1" smtClean="0">
                    <a:solidFill>
                      <a:srgbClr val="002060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</a:rPr>
                  <a:t>Жазылым</a:t>
                </a:r>
                <a:r>
                  <a:rPr lang="ru-RU" sz="1200" dirty="0" smtClean="0">
                    <a:solidFill>
                      <a:srgbClr val="002060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200" dirty="0" err="1" smtClean="0">
                    <a:solidFill>
                      <a:srgbClr val="002060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</a:rPr>
                  <a:t>тапсырмасы</a:t>
                </a:r>
                <a:endParaRPr lang="x-none" sz="1200" dirty="0">
                  <a:solidFill>
                    <a:srgbClr val="002060"/>
                  </a:solidFill>
                  <a:effectLst/>
                  <a:latin typeface="Palatino Linotype" panose="0204050205050503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54" name="Rectangle 376">
                <a:extLst>
                  <a:ext uri="{FF2B5EF4-FFF2-40B4-BE49-F238E27FC236}">
                    <a16:creationId xmlns="" xmlns:a16="http://schemas.microsoft.com/office/drawing/2014/main" id="{D83748A6-BC7E-4C76-BC12-7F9E36A4BBA5}"/>
                  </a:ext>
                </a:extLst>
              </p:cNvPr>
              <p:cNvSpPr/>
              <p:nvPr/>
            </p:nvSpPr>
            <p:spPr>
              <a:xfrm>
                <a:off x="6647053" y="3878834"/>
                <a:ext cx="68712" cy="309679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 b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x-none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55" name="Rectangle 387">
                <a:extLst>
                  <a:ext uri="{FF2B5EF4-FFF2-40B4-BE49-F238E27FC236}">
                    <a16:creationId xmlns="" xmlns:a16="http://schemas.microsoft.com/office/drawing/2014/main" id="{C93EDE85-BBC6-4F33-A61F-BBF0F1BAC231}"/>
                  </a:ext>
                </a:extLst>
              </p:cNvPr>
              <p:cNvSpPr/>
              <p:nvPr/>
            </p:nvSpPr>
            <p:spPr>
              <a:xfrm>
                <a:off x="4825238" y="926186"/>
                <a:ext cx="69413" cy="28571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endParaRPr lang="x-none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56" name="Rectangle 388">
                <a:extLst>
                  <a:ext uri="{FF2B5EF4-FFF2-40B4-BE49-F238E27FC236}">
                    <a16:creationId xmlns="" xmlns:a16="http://schemas.microsoft.com/office/drawing/2014/main" id="{CB9430C3-5431-44FE-B41F-F650E1C7B046}"/>
                  </a:ext>
                </a:extLst>
              </p:cNvPr>
              <p:cNvSpPr/>
              <p:nvPr/>
            </p:nvSpPr>
            <p:spPr>
              <a:xfrm>
                <a:off x="4115444" y="1405895"/>
                <a:ext cx="1557011" cy="23926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dirty="0" err="1" smtClean="0">
                    <a:solidFill>
                      <a:srgbClr val="002060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</a:rPr>
                  <a:t>Құрылымдық</a:t>
                </a:r>
                <a:r>
                  <a:rPr lang="ru-RU" sz="1200" dirty="0" smtClean="0">
                    <a:solidFill>
                      <a:srgbClr val="002060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200" dirty="0" err="1" smtClean="0">
                    <a:solidFill>
                      <a:srgbClr val="002060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</a:rPr>
                  <a:t>нұсқаулар</a:t>
                </a:r>
                <a:endParaRPr lang="x-none" sz="1200" dirty="0">
                  <a:solidFill>
                    <a:srgbClr val="002060"/>
                  </a:solidFill>
                  <a:effectLst/>
                  <a:latin typeface="Palatino Linotype" panose="0204050205050503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57" name="Rectangle 391">
                <a:extLst>
                  <a:ext uri="{FF2B5EF4-FFF2-40B4-BE49-F238E27FC236}">
                    <a16:creationId xmlns="" xmlns:a16="http://schemas.microsoft.com/office/drawing/2014/main" id="{3B3C253E-0EE2-4FD0-9117-6DC7C3AD0191}"/>
                  </a:ext>
                </a:extLst>
              </p:cNvPr>
              <p:cNvSpPr/>
              <p:nvPr/>
            </p:nvSpPr>
            <p:spPr>
              <a:xfrm>
                <a:off x="5314442" y="1779397"/>
                <a:ext cx="68712" cy="309679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</a:p>
            </p:txBody>
          </p:sp>
          <p:sp>
            <p:nvSpPr>
              <p:cNvPr id="158" name="Rectangle 392">
                <a:extLst>
                  <a:ext uri="{FF2B5EF4-FFF2-40B4-BE49-F238E27FC236}">
                    <a16:creationId xmlns="" xmlns:a16="http://schemas.microsoft.com/office/drawing/2014/main" id="{2BC1A9F2-0F0C-486F-9DA5-D283A41385F0}"/>
                  </a:ext>
                </a:extLst>
              </p:cNvPr>
              <p:cNvSpPr/>
              <p:nvPr/>
            </p:nvSpPr>
            <p:spPr>
              <a:xfrm>
                <a:off x="4825238" y="2153031"/>
                <a:ext cx="68712" cy="309679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</a:p>
            </p:txBody>
          </p:sp>
        </p:grpSp>
      </p:grp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F4FCA6C-4F79-48CD-8EB1-83B289BE0793}"/>
              </a:ext>
            </a:extLst>
          </p:cNvPr>
          <p:cNvSpPr/>
          <p:nvPr/>
        </p:nvSpPr>
        <p:spPr>
          <a:xfrm>
            <a:off x="407368" y="975526"/>
            <a:ext cx="4376590" cy="435191"/>
          </a:xfrm>
          <a:prstGeom prst="rect">
            <a:avLst/>
          </a:prstGeom>
          <a:solidFill>
            <a:srgbClr val="A6A6A6"/>
          </a:solidFill>
          <a:ln w="19050">
            <a:solidFill>
              <a:srgbClr val="A6A6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800" b="1" dirty="0" smtClean="0">
                <a:solidFill>
                  <a:schemeClr val="tx1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Алгоритмі</a:t>
            </a:r>
            <a:endParaRPr lang="x-none" sz="2800" b="1" dirty="0">
              <a:solidFill>
                <a:schemeClr val="tx1"/>
              </a:solidFill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  <p:sp>
        <p:nvSpPr>
          <p:cNvPr id="127" name="Shape 23829">
            <a:extLst>
              <a:ext uri="{FF2B5EF4-FFF2-40B4-BE49-F238E27FC236}">
                <a16:creationId xmlns="" xmlns:a16="http://schemas.microsoft.com/office/drawing/2014/main" id="{75E4B421-58B5-494D-B529-75CE6BC42FF9}"/>
              </a:ext>
            </a:extLst>
          </p:cNvPr>
          <p:cNvSpPr/>
          <p:nvPr/>
        </p:nvSpPr>
        <p:spPr>
          <a:xfrm>
            <a:off x="10646445" y="4126577"/>
            <a:ext cx="1476353" cy="139820"/>
          </a:xfrm>
          <a:custGeom>
            <a:avLst/>
            <a:gdLst/>
            <a:ahLst/>
            <a:cxnLst/>
            <a:rect l="0" t="0" r="0" b="0"/>
            <a:pathLst>
              <a:path w="2007489" h="122183">
                <a:moveTo>
                  <a:pt x="0" y="0"/>
                </a:moveTo>
                <a:lnTo>
                  <a:pt x="2007489" y="0"/>
                </a:lnTo>
                <a:lnTo>
                  <a:pt x="2007489" y="122183"/>
                </a:lnTo>
                <a:lnTo>
                  <a:pt x="0" y="122183"/>
                </a:lnTo>
                <a:lnTo>
                  <a:pt x="0" y="0"/>
                </a:lnTo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7FC143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x-none" sz="1200"/>
          </a:p>
        </p:txBody>
      </p:sp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408" y="0"/>
            <a:ext cx="110220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648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8855EF9-748B-4733-A039-36E6E3A972C1}"/>
              </a:ext>
            </a:extLst>
          </p:cNvPr>
          <p:cNvSpPr/>
          <p:nvPr/>
        </p:nvSpPr>
        <p:spPr>
          <a:xfrm>
            <a:off x="447257" y="1289005"/>
            <a:ext cx="1634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РЕФЛЕКСИЯ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408" y="0"/>
            <a:ext cx="110220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1384" y="1916832"/>
            <a:ext cx="110892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https://wordwall.net/ru/resource/22026277/%d0%ba%d0%b5%d1%80%d1%96-%</a:t>
            </a:r>
            <a:r>
              <a:rPr lang="en-US" sz="2400" dirty="0" smtClean="0">
                <a:hlinkClick r:id="rId3"/>
              </a:rPr>
              <a:t>d0%b1%d0%b0%d0%b9%d0%bb%d0%b0%d0%bd%d1%8b%d1%81</a:t>
            </a:r>
            <a:endParaRPr lang="kk-KZ" sz="2400" dirty="0" smtClean="0"/>
          </a:p>
          <a:p>
            <a:endParaRPr lang="kk-KZ" sz="2400" dirty="0"/>
          </a:p>
          <a:p>
            <a:endParaRPr lang="kk-KZ" sz="2400" dirty="0" smtClean="0"/>
          </a:p>
          <a:p>
            <a:r>
              <a:rPr lang="ru-RU" sz="2400" dirty="0">
                <a:latin typeface="Palatino Linotype" pitchFamily="18" charset="0"/>
              </a:rPr>
              <a:t>«</a:t>
            </a:r>
            <a:r>
              <a:rPr lang="ru-RU" sz="2400" dirty="0" smtClean="0">
                <a:latin typeface="Palatino Linotype" pitchFamily="18" charset="0"/>
              </a:rPr>
              <a:t>Бала </a:t>
            </a:r>
            <a:r>
              <a:rPr lang="ru-RU" sz="2400" dirty="0" err="1" smtClean="0">
                <a:latin typeface="Palatino Linotype" pitchFamily="18" charset="0"/>
              </a:rPr>
              <a:t>білімді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тәжірибе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арқылы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</a:rPr>
              <a:t>өздігінен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алу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керек</a:t>
            </a:r>
            <a:r>
              <a:rPr lang="ru-RU" sz="2400" dirty="0">
                <a:latin typeface="Palatino Linotype" pitchFamily="18" charset="0"/>
              </a:rPr>
              <a:t>. </a:t>
            </a:r>
            <a:r>
              <a:rPr lang="ru-RU" sz="2400" dirty="0" err="1">
                <a:latin typeface="Palatino Linotype" pitchFamily="18" charset="0"/>
              </a:rPr>
              <a:t>Мұғалімнің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қызметі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оның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</a:rPr>
              <a:t>біліміне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</a:rPr>
              <a:t>шеберлігінің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керек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орны</a:t>
            </a:r>
            <a:r>
              <a:rPr lang="ru-RU" sz="2400" dirty="0">
                <a:latin typeface="Palatino Linotype" pitchFamily="18" charset="0"/>
              </a:rPr>
              <a:t>, </a:t>
            </a:r>
            <a:r>
              <a:rPr lang="ru-RU" sz="2400" dirty="0" err="1" smtClean="0">
                <a:latin typeface="Palatino Linotype" pitchFamily="18" charset="0"/>
              </a:rPr>
              <a:t>өздігінен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алатын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тәжірибелі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білімнің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ұзақ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</a:rPr>
              <a:t>жолын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</a:rPr>
              <a:t>қысқарту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үшін</a:t>
            </a:r>
            <a:r>
              <a:rPr lang="ru-RU" sz="2400" dirty="0">
                <a:latin typeface="Palatino Linotype" pitchFamily="18" charset="0"/>
              </a:rPr>
              <a:t>, </a:t>
            </a:r>
            <a:r>
              <a:rPr lang="ru-RU" sz="2400" dirty="0" err="1">
                <a:latin typeface="Palatino Linotype" pitchFamily="18" charset="0"/>
              </a:rPr>
              <a:t>сол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b="1" dirty="0" err="1">
                <a:latin typeface="Palatino Linotype" pitchFamily="18" charset="0"/>
              </a:rPr>
              <a:t>жолдан</a:t>
            </a:r>
            <a:r>
              <a:rPr lang="ru-RU" sz="2400" b="1" dirty="0">
                <a:latin typeface="Palatino Linotype" pitchFamily="18" charset="0"/>
              </a:rPr>
              <a:t> </a:t>
            </a:r>
            <a:r>
              <a:rPr lang="ru-RU" sz="2400" b="1" dirty="0" err="1">
                <a:latin typeface="Palatino Linotype" pitchFamily="18" charset="0"/>
              </a:rPr>
              <a:t>балалар</a:t>
            </a:r>
            <a:r>
              <a:rPr lang="ru-RU" sz="2400" b="1" dirty="0">
                <a:latin typeface="Palatino Linotype" pitchFamily="18" charset="0"/>
              </a:rPr>
              <a:t> </a:t>
            </a:r>
            <a:r>
              <a:rPr lang="ru-RU" sz="2400" b="1" dirty="0" err="1">
                <a:latin typeface="Palatino Linotype" pitchFamily="18" charset="0"/>
              </a:rPr>
              <a:t>қиналмай</a:t>
            </a:r>
            <a:r>
              <a:rPr lang="ru-RU" sz="2400" b="1" dirty="0">
                <a:latin typeface="Palatino Linotype" pitchFamily="18" charset="0"/>
              </a:rPr>
              <a:t> </a:t>
            </a:r>
            <a:r>
              <a:rPr lang="ru-RU" sz="2400" b="1" dirty="0" err="1" smtClean="0">
                <a:latin typeface="Palatino Linotype" pitchFamily="18" charset="0"/>
              </a:rPr>
              <a:t>өту</a:t>
            </a:r>
            <a:r>
              <a:rPr lang="ru-RU" sz="2400" b="1" dirty="0" smtClean="0">
                <a:latin typeface="Palatino Linotype" pitchFamily="18" charset="0"/>
              </a:rPr>
              <a:t> </a:t>
            </a:r>
            <a:r>
              <a:rPr lang="ru-RU" sz="2400" b="1" dirty="0" err="1">
                <a:latin typeface="Palatino Linotype" pitchFamily="18" charset="0"/>
              </a:rPr>
              <a:t>үшін</a:t>
            </a:r>
            <a:r>
              <a:rPr lang="ru-RU" sz="2400" b="1" dirty="0">
                <a:latin typeface="Palatino Linotype" pitchFamily="18" charset="0"/>
              </a:rPr>
              <a:t>, </a:t>
            </a:r>
            <a:r>
              <a:rPr lang="ru-RU" sz="2400" b="1" dirty="0" err="1">
                <a:latin typeface="Palatino Linotype" pitchFamily="18" charset="0"/>
              </a:rPr>
              <a:t>балаға</a:t>
            </a:r>
            <a:r>
              <a:rPr lang="ru-RU" sz="2400" b="1" dirty="0">
                <a:latin typeface="Palatino Linotype" pitchFamily="18" charset="0"/>
              </a:rPr>
              <a:t> </a:t>
            </a:r>
            <a:r>
              <a:rPr lang="ru-RU" sz="2400" b="1" dirty="0" err="1" smtClean="0">
                <a:latin typeface="Palatino Linotype" pitchFamily="18" charset="0"/>
              </a:rPr>
              <a:t>жұмысты</a:t>
            </a:r>
            <a:r>
              <a:rPr lang="ru-RU" sz="2400" b="1" dirty="0" smtClean="0">
                <a:latin typeface="Palatino Linotype" pitchFamily="18" charset="0"/>
              </a:rPr>
              <a:t> </a:t>
            </a:r>
            <a:r>
              <a:rPr lang="ru-RU" sz="2400" b="1" dirty="0" err="1" smtClean="0">
                <a:latin typeface="Palatino Linotype" pitchFamily="18" charset="0"/>
              </a:rPr>
              <a:t>әліне</a:t>
            </a:r>
            <a:r>
              <a:rPr lang="ru-RU" sz="2400" b="1" dirty="0" smtClean="0">
                <a:latin typeface="Palatino Linotype" pitchFamily="18" charset="0"/>
              </a:rPr>
              <a:t> </a:t>
            </a:r>
            <a:r>
              <a:rPr lang="ru-RU" sz="2400" b="1" dirty="0" err="1" smtClean="0">
                <a:latin typeface="Palatino Linotype" pitchFamily="18" charset="0"/>
              </a:rPr>
              <a:t>шағындап</a:t>
            </a:r>
            <a:r>
              <a:rPr lang="ru-RU" sz="2400" b="1" dirty="0" smtClean="0">
                <a:latin typeface="Palatino Linotype" pitchFamily="18" charset="0"/>
              </a:rPr>
              <a:t> </a:t>
            </a:r>
            <a:r>
              <a:rPr lang="ru-RU" sz="2400" b="1" dirty="0" err="1">
                <a:latin typeface="Palatino Linotype" pitchFamily="18" charset="0"/>
              </a:rPr>
              <a:t>беруі</a:t>
            </a:r>
            <a:r>
              <a:rPr lang="ru-RU" sz="2400" b="1" dirty="0">
                <a:latin typeface="Palatino Linotype" pitchFamily="18" charset="0"/>
              </a:rPr>
              <a:t> мен </a:t>
            </a:r>
            <a:r>
              <a:rPr lang="ru-RU" sz="2400" b="1" dirty="0" err="1">
                <a:latin typeface="Palatino Linotype" pitchFamily="18" charset="0"/>
              </a:rPr>
              <a:t>бетін</a:t>
            </a:r>
            <a:r>
              <a:rPr lang="ru-RU" sz="2400" b="1" dirty="0">
                <a:latin typeface="Palatino Linotype" pitchFamily="18" charset="0"/>
              </a:rPr>
              <a:t> </a:t>
            </a:r>
            <a:r>
              <a:rPr lang="ru-RU" sz="2400" b="1" dirty="0" err="1">
                <a:latin typeface="Palatino Linotype" pitchFamily="18" charset="0"/>
              </a:rPr>
              <a:t>белгілеген</a:t>
            </a:r>
            <a:r>
              <a:rPr lang="ru-RU" sz="2400" b="1" dirty="0">
                <a:latin typeface="Palatino Linotype" pitchFamily="18" charset="0"/>
              </a:rPr>
              <a:t> </a:t>
            </a:r>
            <a:r>
              <a:rPr lang="ru-RU" sz="2400" b="1" dirty="0" err="1">
                <a:latin typeface="Palatino Linotype" pitchFamily="18" charset="0"/>
              </a:rPr>
              <a:t>мақсатқа</a:t>
            </a:r>
            <a:r>
              <a:rPr lang="ru-RU" sz="2400" b="1" dirty="0">
                <a:latin typeface="Palatino Linotype" pitchFamily="18" charset="0"/>
              </a:rPr>
              <a:t> </a:t>
            </a:r>
            <a:r>
              <a:rPr lang="ru-RU" sz="2400" b="1" dirty="0" err="1" smtClean="0">
                <a:latin typeface="Palatino Linotype" pitchFamily="18" charset="0"/>
              </a:rPr>
              <a:t>түзеп</a:t>
            </a:r>
            <a:r>
              <a:rPr lang="ru-RU" sz="2400" b="1" dirty="0" smtClean="0">
                <a:latin typeface="Palatino Linotype" pitchFamily="18" charset="0"/>
              </a:rPr>
              <a:t> </a:t>
            </a:r>
            <a:r>
              <a:rPr lang="ru-RU" sz="2400" b="1" dirty="0" err="1">
                <a:latin typeface="Palatino Linotype" pitchFamily="18" charset="0"/>
              </a:rPr>
              <a:t>отыру</a:t>
            </a:r>
            <a:r>
              <a:rPr lang="ru-RU" sz="2400" b="1" dirty="0">
                <a:latin typeface="Palatino Linotype" pitchFamily="18" charset="0"/>
              </a:rPr>
              <a:t> </a:t>
            </a:r>
            <a:r>
              <a:rPr lang="ru-RU" sz="2400" b="1" dirty="0" err="1">
                <a:latin typeface="Palatino Linotype" pitchFamily="18" charset="0"/>
              </a:rPr>
              <a:t>кере</a:t>
            </a:r>
            <a:r>
              <a:rPr lang="ru-RU" sz="2400" dirty="0" err="1">
                <a:latin typeface="Palatino Linotype" pitchFamily="18" charset="0"/>
              </a:rPr>
              <a:t>к</a:t>
            </a:r>
            <a:r>
              <a:rPr lang="ru-RU" sz="2400" dirty="0" smtClean="0">
                <a:latin typeface="Palatino Linotype" pitchFamily="18" charset="0"/>
              </a:rPr>
              <a:t>». </a:t>
            </a:r>
          </a:p>
          <a:p>
            <a:r>
              <a:rPr lang="kk-KZ" sz="2400" dirty="0">
                <a:latin typeface="Palatino Linotype" pitchFamily="18" charset="0"/>
              </a:rPr>
              <a:t> </a:t>
            </a:r>
            <a:r>
              <a:rPr lang="kk-KZ" sz="2400" dirty="0" smtClean="0">
                <a:latin typeface="Palatino Linotype" pitchFamily="18" charset="0"/>
              </a:rPr>
              <a:t>                                        А.Байтұрсынұлы.</a:t>
            </a:r>
            <a:endParaRPr lang="ru-RU" sz="2400" dirty="0" smtClean="0">
              <a:latin typeface="Palatino Linotype" pitchFamily="18" charset="0"/>
            </a:endParaRPr>
          </a:p>
          <a:p>
            <a:endParaRPr lang="ru-RU" sz="24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71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Palatino Linotype" pitchFamily="18" charset="0"/>
              </a:rPr>
              <a:t>БЕКІТУ. “ЭСТАФЕТА” ӘДІСІ</a:t>
            </a:r>
            <a:endParaRPr lang="ru-RU" sz="32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6261" t="24497" r="3486" b="23000"/>
          <a:stretch>
            <a:fillRect/>
          </a:stretch>
        </p:blipFill>
        <p:spPr bwMode="auto">
          <a:xfrm>
            <a:off x="1991544" y="1124744"/>
            <a:ext cx="784887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027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75788" y="740702"/>
            <a:ext cx="3933122" cy="67710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latin typeface="Bahnschrift SemiBold" pitchFamily="34" charset="0"/>
                <a:cs typeface="Times New Roman" pitchFamily="18" charset="0"/>
              </a:rPr>
              <a:t>Кері байланыс “ Бір сөйлем ” әдісі</a:t>
            </a:r>
          </a:p>
          <a:p>
            <a:endParaRPr lang="ru-RU" dirty="0"/>
          </a:p>
        </p:txBody>
      </p:sp>
      <p:pic>
        <p:nvPicPr>
          <p:cNvPr id="1026" name="Picture 2" descr="Стикер для записей — Картинки для презентаций | Всё о Prezi-презентация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6410" y="1929554"/>
            <a:ext cx="5184576" cy="43204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112728" y="4622157"/>
            <a:ext cx="5568619" cy="533480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kk-KZ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50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C760D968-63BC-4A6C-AA7A-CBA2CEAD0338}"/>
              </a:ext>
            </a:extLst>
          </p:cNvPr>
          <p:cNvGrpSpPr/>
          <p:nvPr/>
        </p:nvGrpSpPr>
        <p:grpSpPr>
          <a:xfrm>
            <a:off x="-58323" y="0"/>
            <a:ext cx="12250323" cy="6857999"/>
            <a:chOff x="0" y="0"/>
            <a:chExt cx="12192000" cy="6857999"/>
          </a:xfrm>
        </p:grpSpPr>
        <p:sp>
          <p:nvSpPr>
            <p:cNvPr id="5" name="矩形 25">
              <a:extLst>
                <a:ext uri="{FF2B5EF4-FFF2-40B4-BE49-F238E27FC236}">
                  <a16:creationId xmlns="" xmlns:a16="http://schemas.microsoft.com/office/drawing/2014/main" id="{9602589C-4931-4709-A075-CB2FF3113BF0}"/>
                </a:ext>
              </a:extLst>
            </p:cNvPr>
            <p:cNvSpPr/>
            <p:nvPr/>
          </p:nvSpPr>
          <p:spPr>
            <a:xfrm flipV="1">
              <a:off x="58046" y="3942272"/>
              <a:ext cx="12128537" cy="2915727"/>
            </a:xfrm>
            <a:prstGeom prst="rect">
              <a:avLst/>
            </a:prstGeom>
            <a:gradFill flip="none" rotWithShape="1">
              <a:gsLst>
                <a:gs pos="100000">
                  <a:sysClr val="window" lastClr="FFFFFF">
                    <a:alpha val="2000"/>
                    <a:lumMod val="69000"/>
                    <a:lumOff val="31000"/>
                  </a:sysClr>
                </a:gs>
                <a:gs pos="0">
                  <a:sysClr val="window" lastClr="FFFFFF">
                    <a:lumMod val="76000"/>
                    <a:alpha val="72000"/>
                  </a:sysClr>
                </a:gs>
              </a:gsLst>
              <a:lin ang="540000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Medium"/>
                <a:ea typeface="微软雅黑"/>
                <a:cs typeface="+mn-cs"/>
              </a:endParaRPr>
            </a:p>
          </p:txBody>
        </p:sp>
        <p:sp>
          <p:nvSpPr>
            <p:cNvPr id="6" name="矩形 25">
              <a:extLst>
                <a:ext uri="{FF2B5EF4-FFF2-40B4-BE49-F238E27FC236}">
                  <a16:creationId xmlns="" xmlns:a16="http://schemas.microsoft.com/office/drawing/2014/main" id="{01A0ACC7-8DBD-4DB8-BE53-F3F9D5B4054E}"/>
                </a:ext>
              </a:extLst>
            </p:cNvPr>
            <p:cNvSpPr/>
            <p:nvPr/>
          </p:nvSpPr>
          <p:spPr>
            <a:xfrm>
              <a:off x="0" y="0"/>
              <a:ext cx="12192000" cy="3079632"/>
            </a:xfrm>
            <a:prstGeom prst="rect">
              <a:avLst/>
            </a:prstGeom>
            <a:gradFill flip="none" rotWithShape="1">
              <a:gsLst>
                <a:gs pos="100000">
                  <a:sysClr val="window" lastClr="FFFFFF">
                    <a:alpha val="2000"/>
                    <a:lumMod val="69000"/>
                    <a:lumOff val="31000"/>
                  </a:sysClr>
                </a:gs>
                <a:gs pos="0">
                  <a:sysClr val="window" lastClr="FFFFFF">
                    <a:lumMod val="76000"/>
                    <a:alpha val="72000"/>
                  </a:sysClr>
                </a:gs>
              </a:gsLst>
              <a:lin ang="540000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Medium"/>
                <a:ea typeface="微软雅黑"/>
                <a:cs typeface="+mn-cs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1E70BBE-B5C7-48DB-B6F3-C0BBE61F3AAA}"/>
              </a:ext>
            </a:extLst>
          </p:cNvPr>
          <p:cNvSpPr/>
          <p:nvPr/>
        </p:nvSpPr>
        <p:spPr>
          <a:xfrm>
            <a:off x="2495600" y="2230295"/>
            <a:ext cx="6115182" cy="97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90800" indent="-1405255" algn="ctr">
              <a:lnSpc>
                <a:spcPct val="98000"/>
              </a:lnSpc>
              <a:spcAft>
                <a:spcPts val="0"/>
              </a:spcAft>
            </a:pPr>
            <a:r>
              <a:rPr lang="x-none" sz="2800" b="1" i="1" dirty="0" err="1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Назарларыңызға</a:t>
            </a:r>
            <a:r>
              <a:rPr lang="x-none" sz="2800" b="1" i="1" dirty="0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x-none" sz="2800" b="1" i="1" dirty="0" err="1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ра</a:t>
            </a:r>
            <a:r>
              <a:rPr lang="ru-RU" sz="2800" b="1" i="1" dirty="0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қ</a:t>
            </a:r>
            <a:r>
              <a:rPr lang="x-none" sz="2800" b="1" i="1" dirty="0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мет! </a:t>
            </a:r>
            <a:r>
              <a:rPr lang="x-none" sz="2800" dirty="0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</a:p>
          <a:p>
            <a:pPr marR="150495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         </a:t>
            </a:r>
            <a:endParaRPr lang="x-none" sz="2800" dirty="0">
              <a:solidFill>
                <a:schemeClr val="tx2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408" y="0"/>
            <a:ext cx="110220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Админ\Desktop\ЖенПУ 18-29.10.2021 ж\GettyImages-687506502-5b1537191d64040036c964d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4232" y="2794747"/>
            <a:ext cx="3625526" cy="388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713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AC542D2B-7F9D-4C64-83A2-06430FF7DCCC}"/>
              </a:ext>
            </a:extLst>
          </p:cNvPr>
          <p:cNvSpPr txBox="1">
            <a:spLocks/>
          </p:cNvSpPr>
          <p:nvPr/>
        </p:nvSpPr>
        <p:spPr>
          <a:xfrm>
            <a:off x="767408" y="2564904"/>
            <a:ext cx="3024336" cy="68179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ru-RU" sz="2400" b="1" dirty="0" err="1">
                <a:solidFill>
                  <a:srgbClr val="002060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Күтілетін</a:t>
            </a:r>
            <a:r>
              <a:rPr lang="ru-RU" sz="2400" b="1" dirty="0">
                <a:solidFill>
                  <a:srgbClr val="002060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нәтиже</a:t>
            </a:r>
            <a:r>
              <a:rPr lang="ru-RU" sz="2400" b="1" dirty="0">
                <a:solidFill>
                  <a:srgbClr val="002060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6" name="矩形 25">
            <a:extLst>
              <a:ext uri="{FF2B5EF4-FFF2-40B4-BE49-F238E27FC236}">
                <a16:creationId xmlns="" xmlns:a16="http://schemas.microsoft.com/office/drawing/2014/main" id="{26F0FA4D-34E6-4082-872A-AA0D4780DCE6}"/>
              </a:ext>
            </a:extLst>
          </p:cNvPr>
          <p:cNvSpPr/>
          <p:nvPr/>
        </p:nvSpPr>
        <p:spPr>
          <a:xfrm>
            <a:off x="-162236" y="-10398"/>
            <a:ext cx="12192000" cy="3079632"/>
          </a:xfrm>
          <a:prstGeom prst="rect">
            <a:avLst/>
          </a:prstGeom>
          <a:gradFill flip="none" rotWithShape="1">
            <a:gsLst>
              <a:gs pos="100000">
                <a:sysClr val="window" lastClr="FFFFFF">
                  <a:alpha val="2000"/>
                  <a:lumMod val="69000"/>
                  <a:lumOff val="31000"/>
                </a:sysClr>
              </a:gs>
              <a:gs pos="0">
                <a:sysClr val="window" lastClr="FFFFFF">
                  <a:lumMod val="76000"/>
                  <a:alpha val="72000"/>
                </a:sysClr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Medium"/>
              <a:ea typeface="微软雅黑"/>
              <a:cs typeface="+mn-cs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BC084D3E-202D-4673-AD5A-C664F5B6C228}"/>
              </a:ext>
            </a:extLst>
          </p:cNvPr>
          <p:cNvSpPr txBox="1">
            <a:spLocks/>
          </p:cNvSpPr>
          <p:nvPr/>
        </p:nvSpPr>
        <p:spPr>
          <a:xfrm>
            <a:off x="551384" y="980728"/>
            <a:ext cx="2023120" cy="30925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98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Мақсаты</a:t>
            </a:r>
            <a:r>
              <a:rPr lang="ru-RU" altLang="en-US" sz="4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</a:t>
            </a:r>
            <a:r>
              <a:rPr lang="ru-RU" alt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endParaRPr lang="x-none" sz="2400" b="1" dirty="0">
              <a:solidFill>
                <a:srgbClr val="FF0000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C7AE1AE-30B5-4A78-A65E-6FD0800965A9}"/>
              </a:ext>
            </a:extLst>
          </p:cNvPr>
          <p:cNvSpPr/>
          <p:nvPr/>
        </p:nvSpPr>
        <p:spPr>
          <a:xfrm>
            <a:off x="1559832" y="1289987"/>
            <a:ext cx="10440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rgbClr val="0070C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Әртүрлі оқушының </a:t>
            </a:r>
            <a:r>
              <a:rPr lang="kk-KZ" sz="2800" b="1" dirty="0" smtClean="0">
                <a:solidFill>
                  <a:srgbClr val="0070C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ерекшеліктері мен қажеттіліктерін  айқындай отырып, қабілетін дамытуға қолайлы жағдайлар мен тапсырмаларды </a:t>
            </a:r>
            <a:r>
              <a:rPr lang="ru-RU" sz="2800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қолдану</a:t>
            </a:r>
            <a:r>
              <a:rPr lang="kk-KZ" sz="2800" b="1" dirty="0" smtClean="0">
                <a:solidFill>
                  <a:srgbClr val="0070C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. </a:t>
            </a:r>
            <a:endParaRPr lang="kk-KZ" sz="2800" b="1" dirty="0" smtClean="0">
              <a:solidFill>
                <a:srgbClr val="0070C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endParaRPr lang="x-none" sz="28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11EDB97-57BD-4690-9686-F0F6C4517542}"/>
              </a:ext>
            </a:extLst>
          </p:cNvPr>
          <p:cNvSpPr/>
          <p:nvPr/>
        </p:nvSpPr>
        <p:spPr>
          <a:xfrm>
            <a:off x="1562944" y="3246701"/>
            <a:ext cx="99336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- </a:t>
            </a:r>
            <a:r>
              <a:rPr lang="ru-RU" sz="2800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Оқушылардың</a:t>
            </a:r>
            <a:r>
              <a:rPr lang="ru-RU" sz="2800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танымдық</a:t>
            </a:r>
            <a:r>
              <a:rPr lang="ru-RU" sz="28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қажеттіліктерін</a:t>
            </a:r>
            <a:r>
              <a:rPr lang="ru-RU" sz="2800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қанағаттандырады</a:t>
            </a:r>
            <a:r>
              <a:rPr lang="ru-RU" sz="2800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, </a:t>
            </a:r>
            <a:r>
              <a:rPr lang="ru-RU" sz="2800" b="1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ойлау</a:t>
            </a:r>
            <a:r>
              <a:rPr lang="ru-RU" sz="28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қабілетін</a:t>
            </a:r>
            <a:r>
              <a:rPr lang="ru-RU" sz="28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жетілдіреді</a:t>
            </a:r>
            <a:r>
              <a:rPr lang="ru-RU" sz="2800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;</a:t>
            </a:r>
            <a:endParaRPr lang="ru-RU" sz="28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- </a:t>
            </a:r>
            <a:r>
              <a:rPr lang="ru-RU" sz="2800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Болашақ</a:t>
            </a:r>
            <a:r>
              <a:rPr lang="ru-RU" sz="2800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кәсіби</a:t>
            </a:r>
            <a:r>
              <a:rPr lang="ru-RU" sz="28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қызметіне</a:t>
            </a:r>
            <a:r>
              <a:rPr lang="ru-RU" sz="28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бейімдеуге</a:t>
            </a:r>
            <a:r>
              <a:rPr lang="ru-RU" sz="2800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сәйкес</a:t>
            </a:r>
            <a:r>
              <a:rPr lang="ru-RU" sz="2800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саралаудың</a:t>
            </a:r>
            <a:r>
              <a:rPr lang="ru-RU" sz="2800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негізгі</a:t>
            </a:r>
            <a:r>
              <a:rPr lang="ru-RU" sz="2800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тәсілдерімен</a:t>
            </a:r>
            <a:r>
              <a:rPr lang="ru-RU" sz="2800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танысады</a:t>
            </a:r>
            <a:r>
              <a:rPr lang="ru-RU" sz="28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;</a:t>
            </a:r>
          </a:p>
          <a:p>
            <a:r>
              <a:rPr lang="kk-KZ" sz="2800" b="1" dirty="0" smtClean="0">
                <a:solidFill>
                  <a:srgbClr val="0070C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- Саралап оқыту тапсырмаларын құрастырып, </a:t>
            </a:r>
            <a:r>
              <a:rPr lang="ru-RU" sz="2800" b="1" dirty="0" err="1" smtClean="0">
                <a:solidFill>
                  <a:srgbClr val="0070C0"/>
                </a:solidFill>
                <a:latin typeface="Palatino Linotype" panose="02040502050505030304" pitchFamily="18" charset="0"/>
              </a:rPr>
              <a:t>тәжірибеде</a:t>
            </a:r>
            <a:r>
              <a:rPr lang="ru-RU" sz="2800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қолданады</a:t>
            </a:r>
            <a:r>
              <a:rPr lang="ru-RU" sz="28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.</a:t>
            </a:r>
            <a:endParaRPr lang="x-none" sz="28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E4A42FF-9DA6-4264-B905-8F115A37F1C1}"/>
              </a:ext>
            </a:extLst>
          </p:cNvPr>
          <p:cNvSpPr txBox="1"/>
          <p:nvPr/>
        </p:nvSpPr>
        <p:spPr>
          <a:xfrm>
            <a:off x="726569" y="251442"/>
            <a:ext cx="11016961" cy="646331"/>
          </a:xfrm>
          <a:prstGeom prst="rect">
            <a:avLst/>
          </a:prstGeom>
          <a:solidFill>
            <a:srgbClr val="136C9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Саралап</a:t>
            </a:r>
            <a:r>
              <a:rPr lang="ru-RU" dirty="0" smtClean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оқыту арқылы академиялық үлгерімді арттыру</a:t>
            </a:r>
            <a:endParaRPr lang="ru-RU" dirty="0" smtClean="0">
              <a:solidFill>
                <a:srgbClr val="FF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/>
            <a:endParaRPr lang="kk-KZ" b="1" i="1" dirty="0">
              <a:solidFill>
                <a:schemeClr val="bg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20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BC2D6F-C559-4753-9200-96CA061D9EBF}"/>
              </a:ext>
            </a:extLst>
          </p:cNvPr>
          <p:cNvSpPr txBox="1"/>
          <p:nvPr/>
        </p:nvSpPr>
        <p:spPr>
          <a:xfrm>
            <a:off x="726569" y="251442"/>
            <a:ext cx="11016961" cy="523220"/>
          </a:xfrm>
          <a:prstGeom prst="rect">
            <a:avLst/>
          </a:prstGeom>
          <a:solidFill>
            <a:srgbClr val="136C9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2800" b="1" i="1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Оқытуда дифференциацияны ұйымдастыру практикасы</a:t>
            </a:r>
            <a:endParaRPr lang="ru-RU" sz="2800" b="1" i="1" dirty="0">
              <a:solidFill>
                <a:schemeClr val="bg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8A660952-B41B-45F1-A234-23695C687D36}"/>
              </a:ext>
            </a:extLst>
          </p:cNvPr>
          <p:cNvGrpSpPr/>
          <p:nvPr/>
        </p:nvGrpSpPr>
        <p:grpSpPr>
          <a:xfrm>
            <a:off x="839416" y="1445485"/>
            <a:ext cx="4376590" cy="4502613"/>
            <a:chOff x="215355" y="1382166"/>
            <a:chExt cx="4376590" cy="4502613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28E4B5AB-AE2C-4E6A-B9CF-25BA5D770BDF}"/>
                </a:ext>
              </a:extLst>
            </p:cNvPr>
            <p:cNvSpPr/>
            <p:nvPr/>
          </p:nvSpPr>
          <p:spPr>
            <a:xfrm>
              <a:off x="215355" y="1382166"/>
              <a:ext cx="4376590" cy="435191"/>
            </a:xfrm>
            <a:prstGeom prst="rect">
              <a:avLst/>
            </a:prstGeom>
            <a:solidFill>
              <a:srgbClr val="A6A6A6"/>
            </a:solidFill>
            <a:ln w="19050">
              <a:solidFill>
                <a:srgbClr val="A6A6A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kk-KZ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Алдыңғы білім</a:t>
              </a:r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="" xmlns:a16="http://schemas.microsoft.com/office/drawing/2014/main" id="{FE9EA95C-93FA-4B13-8AB8-2F1ADE5D12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43472" y="1987635"/>
              <a:ext cx="1" cy="3897144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8" descr="D:\Презентация\11.png">
              <a:extLst>
                <a:ext uri="{FF2B5EF4-FFF2-40B4-BE49-F238E27FC236}">
                  <a16:creationId xmlns="" xmlns:a16="http://schemas.microsoft.com/office/drawing/2014/main" id="{012F9AB1-F046-48BA-B6BB-105DA64FE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091" y="2178047"/>
              <a:ext cx="226342" cy="242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D:\Презентация\11.png">
              <a:extLst>
                <a:ext uri="{FF2B5EF4-FFF2-40B4-BE49-F238E27FC236}">
                  <a16:creationId xmlns="" xmlns:a16="http://schemas.microsoft.com/office/drawing/2014/main" id="{03711CC1-ACD7-4EE8-9FEA-EA9041203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9783" y="3510199"/>
              <a:ext cx="239727" cy="256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D:\Презентация\11.png">
              <a:extLst>
                <a:ext uri="{FF2B5EF4-FFF2-40B4-BE49-F238E27FC236}">
                  <a16:creationId xmlns="" xmlns:a16="http://schemas.microsoft.com/office/drawing/2014/main" id="{E754600A-FF0C-44BC-A7B7-7928CBEA8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489" y="5055299"/>
              <a:ext cx="226342" cy="242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251FEC4-6332-4616-9AD9-7A5CDBD81281}"/>
              </a:ext>
            </a:extLst>
          </p:cNvPr>
          <p:cNvSpPr/>
          <p:nvPr/>
        </p:nvSpPr>
        <p:spPr>
          <a:xfrm>
            <a:off x="2711625" y="2241367"/>
            <a:ext cx="5516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rgbClr val="00206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САРАЛАУ ЖӨНІНДЕ НЕ БІЛЕСІЗ?</a:t>
            </a:r>
            <a:endParaRPr lang="ru-RU" sz="2400" dirty="0">
              <a:solidFill>
                <a:srgbClr val="00206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559F1FA-3B6A-4AB4-9661-736C29785A25}"/>
              </a:ext>
            </a:extLst>
          </p:cNvPr>
          <p:cNvSpPr/>
          <p:nvPr/>
        </p:nvSpPr>
        <p:spPr>
          <a:xfrm>
            <a:off x="2912575" y="4733193"/>
            <a:ext cx="82479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Tx/>
            </a:pPr>
            <a:r>
              <a:rPr lang="kk-KZ" altLang="x-none" sz="24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САБАҚТЫҢ САРАЛАНҒАН МАҚСАТЫН ҚАЛАЙ ТҮСІНЕМІЗ? </a:t>
            </a:r>
            <a:endParaRPr lang="ru-RU" altLang="x-none" sz="2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B0BF6DEB-EE85-44C8-9A0D-FA70F9E3DBA5}"/>
              </a:ext>
            </a:extLst>
          </p:cNvPr>
          <p:cNvSpPr/>
          <p:nvPr/>
        </p:nvSpPr>
        <p:spPr>
          <a:xfrm>
            <a:off x="260868" y="815221"/>
            <a:ext cx="2812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Талқылайық !!!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0F31D29-BF95-44A6-8E1F-02B2A68623DA}"/>
              </a:ext>
            </a:extLst>
          </p:cNvPr>
          <p:cNvSpPr/>
          <p:nvPr/>
        </p:nvSpPr>
        <p:spPr>
          <a:xfrm>
            <a:off x="9696400" y="5948098"/>
            <a:ext cx="24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ЖЕКЕ ЖҰМЫС Уақыты 5-минут</a:t>
            </a:r>
            <a:endParaRPr lang="x-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7712" y="3573518"/>
            <a:ext cx="4868488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r"/>
            <a:endParaRPr lang="ru-RU" sz="1800" b="1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2574" y="3244334"/>
            <a:ext cx="5559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Palatino Linotype" pitchFamily="18" charset="0"/>
              </a:rPr>
              <a:t>САРАЛАП ОҚЫТУ ДЕГЕНІМІЗ НЕ?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45494" y="643307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r"/>
            <a:endParaRPr lang="ru-RU" sz="1800" b="1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99456" y="5948098"/>
            <a:ext cx="3722712" cy="121470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r"/>
            <a:endParaRPr lang="ru-RU" sz="1800" b="1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C:\Users\Админ\Desktop\ЖенПУ 18-29.10.2021 ж\What_s_the_Difference_promo_dreamstime_xxl_206374521.5ff8c714aa9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6280" y="1338440"/>
            <a:ext cx="2842867" cy="223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59147" y="3244334"/>
            <a:ext cx="914400" cy="240325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r"/>
            <a:endParaRPr lang="ru-RU" sz="1800" b="1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72464" y="3573518"/>
            <a:ext cx="1471065" cy="8724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r"/>
            <a:endParaRPr lang="ru-RU" sz="1800" b="1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01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DB585920-9F0E-430E-AA10-1A4528318E64}"/>
              </a:ext>
            </a:extLst>
          </p:cNvPr>
          <p:cNvGrpSpPr/>
          <p:nvPr/>
        </p:nvGrpSpPr>
        <p:grpSpPr>
          <a:xfrm>
            <a:off x="-48344" y="-3245"/>
            <a:ext cx="12240344" cy="6857997"/>
            <a:chOff x="0" y="0"/>
            <a:chExt cx="12240344" cy="6857997"/>
          </a:xfrm>
        </p:grpSpPr>
        <p:sp>
          <p:nvSpPr>
            <p:cNvPr id="7" name="矩形 25">
              <a:extLst>
                <a:ext uri="{FF2B5EF4-FFF2-40B4-BE49-F238E27FC236}">
                  <a16:creationId xmlns="" xmlns:a16="http://schemas.microsoft.com/office/drawing/2014/main" id="{76C767E0-BE92-4467-8448-B28B4A7EF8C8}"/>
                </a:ext>
              </a:extLst>
            </p:cNvPr>
            <p:cNvSpPr/>
            <p:nvPr/>
          </p:nvSpPr>
          <p:spPr>
            <a:xfrm flipV="1">
              <a:off x="58046" y="3942270"/>
              <a:ext cx="12182298" cy="2915727"/>
            </a:xfrm>
            <a:prstGeom prst="rect">
              <a:avLst/>
            </a:prstGeom>
            <a:gradFill flip="none" rotWithShape="1">
              <a:gsLst>
                <a:gs pos="100000">
                  <a:sysClr val="window" lastClr="FFFFFF">
                    <a:alpha val="2000"/>
                    <a:lumMod val="69000"/>
                    <a:lumOff val="31000"/>
                  </a:sysClr>
                </a:gs>
                <a:gs pos="0">
                  <a:sysClr val="window" lastClr="FFFFFF">
                    <a:lumMod val="76000"/>
                    <a:alpha val="72000"/>
                  </a:sysClr>
                </a:gs>
              </a:gsLst>
              <a:lin ang="540000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Medium"/>
                <a:ea typeface="微软雅黑"/>
                <a:cs typeface="+mn-cs"/>
              </a:endParaRPr>
            </a:p>
          </p:txBody>
        </p:sp>
        <p:sp>
          <p:nvSpPr>
            <p:cNvPr id="8" name="矩形 25">
              <a:extLst>
                <a:ext uri="{FF2B5EF4-FFF2-40B4-BE49-F238E27FC236}">
                  <a16:creationId xmlns="" xmlns:a16="http://schemas.microsoft.com/office/drawing/2014/main" id="{32B3A8B0-8EBE-4436-8F20-4A875AD7848D}"/>
                </a:ext>
              </a:extLst>
            </p:cNvPr>
            <p:cNvSpPr/>
            <p:nvPr/>
          </p:nvSpPr>
          <p:spPr>
            <a:xfrm>
              <a:off x="0" y="0"/>
              <a:ext cx="12240344" cy="3079632"/>
            </a:xfrm>
            <a:prstGeom prst="rect">
              <a:avLst/>
            </a:prstGeom>
            <a:gradFill flip="none" rotWithShape="1">
              <a:gsLst>
                <a:gs pos="100000">
                  <a:sysClr val="window" lastClr="FFFFFF">
                    <a:alpha val="2000"/>
                    <a:lumMod val="69000"/>
                    <a:lumOff val="31000"/>
                  </a:sysClr>
                </a:gs>
                <a:gs pos="0">
                  <a:sysClr val="window" lastClr="FFFFFF">
                    <a:lumMod val="76000"/>
                    <a:alpha val="72000"/>
                  </a:sysClr>
                </a:gs>
              </a:gsLst>
              <a:lin ang="540000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Medium"/>
                <a:ea typeface="微软雅黑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BC2D6F-C559-4753-9200-96CA061D9EBF}"/>
              </a:ext>
            </a:extLst>
          </p:cNvPr>
          <p:cNvSpPr txBox="1"/>
          <p:nvPr/>
        </p:nvSpPr>
        <p:spPr>
          <a:xfrm>
            <a:off x="726569" y="251442"/>
            <a:ext cx="11016961" cy="523220"/>
          </a:xfrm>
          <a:prstGeom prst="rect">
            <a:avLst/>
          </a:prstGeom>
          <a:solidFill>
            <a:srgbClr val="136C9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kk-KZ" sz="2800" b="1" i="1" dirty="0">
                <a:solidFill>
                  <a:prstClr val="white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Оқытуда дифференциацияны ұйымдастыру практикасы</a:t>
            </a:r>
            <a:endParaRPr lang="ru-RU" sz="2800" b="1" i="1" dirty="0">
              <a:solidFill>
                <a:prstClr val="white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94BCC7AD-30DF-4FB3-9872-9F76437157CB}"/>
              </a:ext>
            </a:extLst>
          </p:cNvPr>
          <p:cNvSpPr/>
          <p:nvPr/>
        </p:nvSpPr>
        <p:spPr>
          <a:xfrm>
            <a:off x="2439175" y="1536571"/>
            <a:ext cx="9357439" cy="4525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C</a:t>
            </a:r>
            <a:r>
              <a:rPr lang="kk-KZ" sz="2400" b="1" dirty="0" smtClean="0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аралау </a:t>
            </a:r>
            <a:r>
              <a:rPr lang="ru-RU" sz="2400" dirty="0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  </a:t>
            </a:r>
            <a:r>
              <a:rPr lang="ru-RU" sz="2400" dirty="0" smtClean="0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латын</a:t>
            </a:r>
            <a:r>
              <a:rPr lang="ru-RU" sz="2400" dirty="0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тіліндегі</a:t>
            </a:r>
            <a:r>
              <a:rPr lang="ru-RU" sz="2400" dirty="0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difference» </a:t>
            </a:r>
            <a:r>
              <a:rPr lang="ru-RU" sz="2400" dirty="0" err="1" smtClean="0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сөзінен</a:t>
            </a:r>
            <a:r>
              <a:rPr lang="ru-RU" sz="2400" dirty="0" smtClean="0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бастау</a:t>
            </a:r>
            <a:r>
              <a:rPr lang="ru-RU" sz="2400" dirty="0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алған</a:t>
            </a:r>
            <a:r>
              <a:rPr lang="ru-RU" sz="2400" dirty="0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біртұтас</a:t>
            </a:r>
            <a:r>
              <a:rPr lang="ru-RU" sz="2400" dirty="0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затты</a:t>
            </a:r>
            <a:r>
              <a:rPr lang="ru-RU" sz="2400" dirty="0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түрлі</a:t>
            </a:r>
            <a:r>
              <a:rPr lang="ru-RU" sz="2400" dirty="0" smtClean="0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бөліктерге</a:t>
            </a:r>
            <a:r>
              <a:rPr lang="ru-RU" sz="2400" dirty="0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нұсқаларға</a:t>
            </a:r>
            <a:r>
              <a:rPr lang="ru-RU" sz="2400" dirty="0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сатыларға</a:t>
            </a:r>
            <a:r>
              <a:rPr lang="ru-RU" sz="2400" dirty="0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бөліп</a:t>
            </a:r>
            <a:r>
              <a:rPr lang="ru-RU" sz="2400" dirty="0" smtClean="0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жіктеуді</a:t>
            </a:r>
            <a:r>
              <a:rPr lang="ru-RU" sz="2400" dirty="0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саралауды</a:t>
            </a:r>
            <a:r>
              <a:rPr lang="ru-RU" sz="2400" dirty="0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білдіреді</a:t>
            </a:r>
            <a:r>
              <a:rPr lang="ru-RU" sz="2400" dirty="0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ал француз </a:t>
            </a:r>
            <a:r>
              <a:rPr lang="ru-RU" sz="2400" dirty="0" err="1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тілінде</a:t>
            </a:r>
            <a:r>
              <a:rPr lang="ru-RU" sz="2400" dirty="0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differentiation» </a:t>
            </a:r>
            <a:r>
              <a:rPr lang="ru-RU" sz="2400" dirty="0" err="1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айырмашылық</a:t>
            </a:r>
            <a:r>
              <a:rPr lang="ru-RU" sz="2400" dirty="0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ерекшелік</a:t>
            </a:r>
            <a:r>
              <a:rPr lang="ru-RU" sz="2400" dirty="0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дегенді</a:t>
            </a:r>
            <a:r>
              <a:rPr lang="ru-RU" sz="2400" dirty="0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білдіреді</a:t>
            </a:r>
            <a:r>
              <a:rPr lang="ru-RU" sz="2400" dirty="0" smtClean="0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Palatino Linotype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 smtClean="0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>Оқушылардың қабілеттері, қызығушылығы, қажеттіліктері  ескерілетін, бірақ базалық жалпы білім берудегі деңгейін төмендетпей  оқу үдерісін ұйымдастыру формасы.</a:t>
            </a:r>
            <a:r>
              <a:rPr lang="kk-KZ" sz="2400" dirty="0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  <a:t/>
            </a:r>
            <a:br>
              <a:rPr lang="kk-KZ" sz="2400" dirty="0">
                <a:solidFill>
                  <a:srgbClr val="002060"/>
                </a:solidFill>
                <a:latin typeface="Palatino Linotype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err="1">
                <a:solidFill>
                  <a:srgbClr val="136C97"/>
                </a:solidFill>
                <a:latin typeface="Palatino Linotype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2400" dirty="0">
                <a:solidFill>
                  <a:srgbClr val="136C97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136C97"/>
                </a:solidFill>
                <a:latin typeface="Palatino Linotype" pitchFamily="18" charset="0"/>
                <a:cs typeface="Times New Roman" panose="02020603050405020304" pitchFamily="18" charset="0"/>
              </a:rPr>
              <a:t>қабілеті</a:t>
            </a:r>
            <a:r>
              <a:rPr lang="ru-RU" sz="2400" dirty="0" smtClean="0">
                <a:solidFill>
                  <a:srgbClr val="136C97"/>
                </a:solidFill>
                <a:latin typeface="Palatino Linotype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136C97"/>
                </a:solidFill>
                <a:latin typeface="Palatino Linotype" pitchFamily="18" charset="0"/>
                <a:cs typeface="Times New Roman" panose="02020603050405020304" pitchFamily="18" charset="0"/>
              </a:rPr>
              <a:t>қызығушылығы</a:t>
            </a:r>
            <a:r>
              <a:rPr lang="ru-RU" sz="2400" dirty="0" smtClean="0">
                <a:solidFill>
                  <a:srgbClr val="136C97"/>
                </a:solidFill>
                <a:latin typeface="Palatino Linotype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 smtClean="0">
                <a:solidFill>
                  <a:srgbClr val="136C97"/>
                </a:solidFill>
                <a:latin typeface="Palatino Linotype" pitchFamily="18" charset="0"/>
                <a:cs typeface="Times New Roman" panose="02020603050405020304" pitchFamily="18" charset="0"/>
              </a:rPr>
              <a:t>бейімділігі</a:t>
            </a:r>
            <a:r>
              <a:rPr lang="ru-RU" sz="2400" dirty="0" smtClean="0">
                <a:solidFill>
                  <a:srgbClr val="136C97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136C97"/>
                </a:solidFill>
                <a:latin typeface="Palatino Linotype" pitchFamily="18" charset="0"/>
                <a:cs typeface="Times New Roman" panose="02020603050405020304" pitchFamily="18" charset="0"/>
              </a:rPr>
              <a:t>ескерілетін</a:t>
            </a:r>
            <a:r>
              <a:rPr lang="ru-RU" sz="2400" dirty="0" smtClean="0">
                <a:solidFill>
                  <a:srgbClr val="136C97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136C97"/>
                </a:solidFill>
                <a:latin typeface="Palatino Linotype" pitchFamily="18" charset="0"/>
                <a:cs typeface="Times New Roman" panose="02020603050405020304" pitchFamily="18" charset="0"/>
              </a:rPr>
              <a:t>оқытуды</a:t>
            </a:r>
            <a:r>
              <a:rPr lang="ru-RU" sz="2400" dirty="0" smtClean="0">
                <a:solidFill>
                  <a:srgbClr val="136C97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136C97"/>
                </a:solidFill>
                <a:latin typeface="Palatino Linotype" pitchFamily="18" charset="0"/>
                <a:cs typeface="Times New Roman" panose="02020603050405020304" pitchFamily="18" charset="0"/>
              </a:rPr>
              <a:t>ұйымдастыру</a:t>
            </a:r>
            <a:r>
              <a:rPr lang="ru-RU" sz="2400" dirty="0" smtClean="0">
                <a:solidFill>
                  <a:srgbClr val="136C97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136C97"/>
                </a:solidFill>
                <a:latin typeface="Palatino Linotype" pitchFamily="18" charset="0"/>
                <a:cs typeface="Times New Roman" panose="02020603050405020304" pitchFamily="18" charset="0"/>
              </a:rPr>
              <a:t>формасы</a:t>
            </a:r>
            <a:r>
              <a:rPr lang="ru-RU" sz="2400" dirty="0" smtClean="0">
                <a:solidFill>
                  <a:srgbClr val="136C97"/>
                </a:solidFill>
                <a:latin typeface="Palatino Linotype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136C97"/>
              </a:solidFill>
              <a:latin typeface="Palatino Linotype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D51CFC1F-8EC3-4518-9DA3-661D83D92FD9}"/>
              </a:ext>
            </a:extLst>
          </p:cNvPr>
          <p:cNvGrpSpPr/>
          <p:nvPr/>
        </p:nvGrpSpPr>
        <p:grpSpPr>
          <a:xfrm>
            <a:off x="551385" y="908720"/>
            <a:ext cx="3775582" cy="5076071"/>
            <a:chOff x="462548" y="1396834"/>
            <a:chExt cx="3600397" cy="4487945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E7C92EBC-EDAA-4971-BFA4-9EBA55B1C79F}"/>
                </a:ext>
              </a:extLst>
            </p:cNvPr>
            <p:cNvSpPr/>
            <p:nvPr/>
          </p:nvSpPr>
          <p:spPr>
            <a:xfrm>
              <a:off x="462548" y="1396834"/>
              <a:ext cx="3600397" cy="397576"/>
            </a:xfrm>
            <a:prstGeom prst="rect">
              <a:avLst/>
            </a:prstGeom>
            <a:solidFill>
              <a:srgbClr val="A6A6A6"/>
            </a:solidFill>
            <a:ln w="19050">
              <a:solidFill>
                <a:srgbClr val="A6A6A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kk-KZ" sz="2400" b="1" dirty="0">
                  <a:solidFill>
                    <a:schemeClr val="bg1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rPr>
                <a:t>ДҰРЫС НҰСҚАСЫ</a:t>
              </a:r>
              <a:endParaRPr lang="ru-RU" sz="2400" b="1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Прямая соединительная линия 13">
              <a:extLst>
                <a:ext uri="{FF2B5EF4-FFF2-40B4-BE49-F238E27FC236}">
                  <a16:creationId xmlns="" xmlns:a16="http://schemas.microsoft.com/office/drawing/2014/main" id="{5A5781EF-0774-4591-BF11-82D215BC75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43472" y="1987635"/>
              <a:ext cx="1" cy="3897144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8" descr="D:\Презентация\11.png">
              <a:extLst>
                <a:ext uri="{FF2B5EF4-FFF2-40B4-BE49-F238E27FC236}">
                  <a16:creationId xmlns="" xmlns:a16="http://schemas.microsoft.com/office/drawing/2014/main" id="{71B32CC3-478C-4E85-9A57-F186B8122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biLevel thresh="5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171" y="2845635"/>
              <a:ext cx="226342" cy="242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D:\Презентация\11.png">
              <a:extLst>
                <a:ext uri="{FF2B5EF4-FFF2-40B4-BE49-F238E27FC236}">
                  <a16:creationId xmlns="" xmlns:a16="http://schemas.microsoft.com/office/drawing/2014/main" id="{5117A96D-E6A8-4083-837C-33C77F5009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biLevel thresh="5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786" y="4138858"/>
              <a:ext cx="239727" cy="256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9047" y="5396888"/>
            <a:ext cx="24447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656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DB585920-9F0E-430E-AA10-1A4528318E64}"/>
              </a:ext>
            </a:extLst>
          </p:cNvPr>
          <p:cNvGrpSpPr/>
          <p:nvPr/>
        </p:nvGrpSpPr>
        <p:grpSpPr>
          <a:xfrm>
            <a:off x="-48344" y="-3245"/>
            <a:ext cx="12240344" cy="6857997"/>
            <a:chOff x="0" y="0"/>
            <a:chExt cx="12240344" cy="6857997"/>
          </a:xfrm>
        </p:grpSpPr>
        <p:sp>
          <p:nvSpPr>
            <p:cNvPr id="7" name="矩形 25">
              <a:extLst>
                <a:ext uri="{FF2B5EF4-FFF2-40B4-BE49-F238E27FC236}">
                  <a16:creationId xmlns="" xmlns:a16="http://schemas.microsoft.com/office/drawing/2014/main" id="{76C767E0-BE92-4467-8448-B28B4A7EF8C8}"/>
                </a:ext>
              </a:extLst>
            </p:cNvPr>
            <p:cNvSpPr/>
            <p:nvPr/>
          </p:nvSpPr>
          <p:spPr>
            <a:xfrm flipV="1">
              <a:off x="58046" y="3942270"/>
              <a:ext cx="12182298" cy="2915727"/>
            </a:xfrm>
            <a:prstGeom prst="rect">
              <a:avLst/>
            </a:prstGeom>
            <a:gradFill flip="none" rotWithShape="1">
              <a:gsLst>
                <a:gs pos="100000">
                  <a:sysClr val="window" lastClr="FFFFFF">
                    <a:alpha val="2000"/>
                    <a:lumMod val="69000"/>
                    <a:lumOff val="31000"/>
                  </a:sysClr>
                </a:gs>
                <a:gs pos="0">
                  <a:sysClr val="window" lastClr="FFFFFF">
                    <a:lumMod val="76000"/>
                    <a:alpha val="72000"/>
                  </a:sysClr>
                </a:gs>
              </a:gsLst>
              <a:lin ang="540000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Medium"/>
                <a:ea typeface="微软雅黑"/>
                <a:cs typeface="+mn-cs"/>
              </a:endParaRPr>
            </a:p>
          </p:txBody>
        </p:sp>
        <p:sp>
          <p:nvSpPr>
            <p:cNvPr id="8" name="矩形 25">
              <a:extLst>
                <a:ext uri="{FF2B5EF4-FFF2-40B4-BE49-F238E27FC236}">
                  <a16:creationId xmlns="" xmlns:a16="http://schemas.microsoft.com/office/drawing/2014/main" id="{32B3A8B0-8EBE-4436-8F20-4A875AD7848D}"/>
                </a:ext>
              </a:extLst>
            </p:cNvPr>
            <p:cNvSpPr/>
            <p:nvPr/>
          </p:nvSpPr>
          <p:spPr>
            <a:xfrm>
              <a:off x="0" y="0"/>
              <a:ext cx="12240344" cy="3079632"/>
            </a:xfrm>
            <a:prstGeom prst="rect">
              <a:avLst/>
            </a:prstGeom>
            <a:gradFill flip="none" rotWithShape="1">
              <a:gsLst>
                <a:gs pos="100000">
                  <a:sysClr val="window" lastClr="FFFFFF">
                    <a:alpha val="2000"/>
                    <a:lumMod val="69000"/>
                    <a:lumOff val="31000"/>
                  </a:sysClr>
                </a:gs>
                <a:gs pos="0">
                  <a:sysClr val="window" lastClr="FFFFFF">
                    <a:lumMod val="76000"/>
                    <a:alpha val="72000"/>
                  </a:sysClr>
                </a:gs>
              </a:gsLst>
              <a:lin ang="540000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Medium"/>
                <a:ea typeface="微软雅黑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BC2D6F-C559-4753-9200-96CA061D9EBF}"/>
              </a:ext>
            </a:extLst>
          </p:cNvPr>
          <p:cNvSpPr txBox="1"/>
          <p:nvPr/>
        </p:nvSpPr>
        <p:spPr>
          <a:xfrm>
            <a:off x="726569" y="251442"/>
            <a:ext cx="11016961" cy="523220"/>
          </a:xfrm>
          <a:prstGeom prst="rect">
            <a:avLst/>
          </a:prstGeom>
          <a:solidFill>
            <a:srgbClr val="136C9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kk-KZ" sz="2800" b="1" i="1" dirty="0">
                <a:solidFill>
                  <a:prstClr val="white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Оқытуда дифференциацияны ұйымдастыру практикасы</a:t>
            </a:r>
            <a:endParaRPr lang="ru-RU" sz="2800" b="1" i="1" dirty="0">
              <a:solidFill>
                <a:prstClr val="white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4F73D86-F550-4164-9813-43ED94781519}"/>
              </a:ext>
            </a:extLst>
          </p:cNvPr>
          <p:cNvSpPr/>
          <p:nvPr/>
        </p:nvSpPr>
        <p:spPr>
          <a:xfrm>
            <a:off x="752217" y="915522"/>
            <a:ext cx="4230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x-none" sz="2400" b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Саралап</a:t>
            </a:r>
            <a:r>
              <a:rPr lang="ru-RU" altLang="x-none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ru-RU" altLang="x-none" sz="2400" b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оқыту</a:t>
            </a:r>
            <a:r>
              <a:rPr lang="ru-RU" altLang="x-none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ru-RU" altLang="x-none" sz="2400" b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дегеніміз</a:t>
            </a:r>
            <a:r>
              <a:rPr lang="ru-RU" altLang="x-none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: </a:t>
            </a:r>
            <a:endParaRPr lang="x-none" sz="24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63352" y="1600201"/>
            <a:ext cx="11665296" cy="4525963"/>
          </a:xfrm>
        </p:spPr>
        <p:txBody>
          <a:bodyPr>
            <a:noAutofit/>
          </a:bodyPr>
          <a:lstStyle/>
          <a:p>
            <a:r>
              <a:rPr lang="ru-RU" sz="2400" dirty="0" err="1">
                <a:latin typeface="Palatino Linotype" pitchFamily="18" charset="0"/>
              </a:rPr>
              <a:t>мұғалім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оқу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үдерісінде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маңызды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болып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табылатын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белгілі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бір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ортақ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</a:rPr>
              <a:t>ерекшеліктеріне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қарай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топтастырылған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оқушылар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тобымен</a:t>
            </a:r>
            <a:r>
              <a:rPr lang="ru-RU" sz="2400" dirty="0">
                <a:latin typeface="Palatino Linotype" pitchFamily="18" charset="0"/>
              </a:rPr>
              <a:t> (</a:t>
            </a:r>
            <a:r>
              <a:rPr lang="ru-RU" sz="2400" dirty="0" err="1">
                <a:latin typeface="Palatino Linotype" pitchFamily="18" charset="0"/>
              </a:rPr>
              <a:t>гомогенді</a:t>
            </a:r>
            <a:r>
              <a:rPr lang="ru-RU" sz="2400" dirty="0">
                <a:latin typeface="Palatino Linotype" pitchFamily="18" charset="0"/>
              </a:rPr>
              <a:t> топ) </a:t>
            </a:r>
            <a:r>
              <a:rPr lang="ru-RU" sz="2400" dirty="0" err="1">
                <a:latin typeface="Palatino Linotype" pitchFamily="18" charset="0"/>
              </a:rPr>
              <a:t>жұмыс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жүргізетін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оқу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үдерісін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ұйымдастыру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түрі</a:t>
            </a:r>
            <a:r>
              <a:rPr lang="ru-RU" sz="2400" dirty="0" smtClean="0">
                <a:latin typeface="Palatino Linotype" pitchFamily="18" charset="0"/>
              </a:rPr>
              <a:t>;</a:t>
            </a:r>
          </a:p>
          <a:p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</a:rPr>
              <a:t>оқу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үдерісін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оқушылардың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әртүрлі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топтары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үшін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бейімдеуге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мүмкіндік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беретіндей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етіп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құрылған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жалпы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дидактикалық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жүйенің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құрамдас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</a:rPr>
              <a:t>бөлігі</a:t>
            </a:r>
            <a:r>
              <a:rPr lang="ru-RU" sz="2400" dirty="0" smtClean="0">
                <a:latin typeface="Palatino Linotype" pitchFamily="18" charset="0"/>
              </a:rPr>
              <a:t>.</a:t>
            </a:r>
          </a:p>
          <a:p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оқушылардың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оқу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талаптарына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сәйкес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оқыту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үдерісін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реттеу</a:t>
            </a:r>
            <a:r>
              <a:rPr lang="ru-RU" sz="2400" dirty="0">
                <a:latin typeface="Palatino Linotype" pitchFamily="18" charset="0"/>
              </a:rPr>
              <a:t>; </a:t>
            </a:r>
            <a:endParaRPr lang="ru-RU" sz="2400" dirty="0" smtClean="0">
              <a:latin typeface="Palatino Linotype" pitchFamily="18" charset="0"/>
            </a:endParaRPr>
          </a:p>
          <a:p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оқушылардың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тиімді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оқуына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мүмкіндік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беретін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кішкентайдан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үлкенге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дейін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</a:rPr>
              <a:t>өзгерістер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енгізу</a:t>
            </a:r>
            <a:r>
              <a:rPr lang="ru-RU" sz="2400" dirty="0" smtClean="0">
                <a:latin typeface="Palatino Linotype" pitchFamily="18" charset="0"/>
              </a:rPr>
              <a:t>;</a:t>
            </a:r>
          </a:p>
          <a:p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оқу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бағдарламасын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әр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түрлі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жолмен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жүргізу</a:t>
            </a:r>
            <a:r>
              <a:rPr lang="ru-RU" sz="2400" dirty="0">
                <a:latin typeface="Palatino Linotype" pitchFamily="18" charset="0"/>
              </a:rPr>
              <a:t>. </a:t>
            </a:r>
            <a:r>
              <a:rPr lang="ru-RU" sz="2400" dirty="0" err="1">
                <a:latin typeface="Palatino Linotype" pitchFamily="18" charset="0"/>
              </a:rPr>
              <a:t>Дағды</a:t>
            </a:r>
            <a:r>
              <a:rPr lang="ru-RU" sz="2400" dirty="0">
                <a:latin typeface="Palatino Linotype" pitchFamily="18" charset="0"/>
              </a:rPr>
              <a:t>, </a:t>
            </a:r>
            <a:r>
              <a:rPr lang="ru-RU" sz="2400" dirty="0" err="1">
                <a:latin typeface="Palatino Linotype" pitchFamily="18" charset="0"/>
              </a:rPr>
              <a:t>білім</a:t>
            </a:r>
            <a:r>
              <a:rPr lang="ru-RU" sz="2400" dirty="0">
                <a:latin typeface="Palatino Linotype" pitchFamily="18" charset="0"/>
              </a:rPr>
              <a:t>, </a:t>
            </a:r>
            <a:r>
              <a:rPr lang="ru-RU" sz="2400" dirty="0" err="1">
                <a:latin typeface="Palatino Linotype" pitchFamily="18" charset="0"/>
              </a:rPr>
              <a:t>түсінік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және</a:t>
            </a:r>
            <a:r>
              <a:rPr lang="ru-RU" sz="2400" dirty="0">
                <a:latin typeface="Palatino Linotype" pitchFamily="18" charset="0"/>
              </a:rPr>
              <a:t> сан </a:t>
            </a:r>
            <a:r>
              <a:rPr lang="ru-RU" sz="2400" dirty="0" err="1">
                <a:latin typeface="Palatino Linotype" pitchFamily="18" charset="0"/>
              </a:rPr>
              <a:t>алуан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тапсырмаларды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берудің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әр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түрлі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жолымен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келетінін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</a:rPr>
              <a:t>көрсету</a:t>
            </a:r>
            <a:r>
              <a:rPr lang="ru-RU" sz="2400" dirty="0" smtClean="0">
                <a:latin typeface="Palatino Linotype" pitchFamily="18" charset="0"/>
              </a:rPr>
              <a:t>;</a:t>
            </a:r>
          </a:p>
          <a:p>
            <a:r>
              <a:rPr lang="ru-RU" sz="2400" dirty="0" err="1" smtClean="0">
                <a:latin typeface="Palatino Linotype" pitchFamily="18" charset="0"/>
              </a:rPr>
              <a:t>оқушылардың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ерекшеліктерін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ескеру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және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оған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сәйкес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жоспарлау</a:t>
            </a:r>
            <a:r>
              <a:rPr lang="ru-RU" sz="2400" dirty="0">
                <a:latin typeface="Palatino Linotype" pitchFamily="18" charset="0"/>
              </a:rPr>
              <a:t>; 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оқушылардың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білімдерін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кеңейту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үшін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жеке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тұлғалардың</a:t>
            </a:r>
            <a:r>
              <a:rPr lang="ru-RU" sz="2400" dirty="0">
                <a:latin typeface="Palatino Linotype" pitchFamily="18" charset="0"/>
              </a:rPr>
              <a:t> не </a:t>
            </a:r>
            <a:r>
              <a:rPr lang="ru-RU" sz="2400" dirty="0" err="1">
                <a:latin typeface="Palatino Linotype" pitchFamily="18" charset="0"/>
              </a:rPr>
              <a:t>оқушы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топтарының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әр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түрлі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қабілеттіліктеріне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сай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жұмыс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smtClean="0">
                <a:latin typeface="Palatino Linotype" pitchFamily="18" charset="0"/>
              </a:rPr>
              <a:t>беру.</a:t>
            </a:r>
            <a:endParaRPr lang="ru-RU" sz="24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1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Саралау нәтижесі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>
                <a:latin typeface="Palatino Linotype" pitchFamily="18" charset="0"/>
              </a:rPr>
              <a:t>Сыртқы</a:t>
            </a:r>
            <a:r>
              <a:rPr lang="ru-RU" b="1" dirty="0">
                <a:latin typeface="Palatino Linotype" pitchFamily="18" charset="0"/>
              </a:rPr>
              <a:t> </a:t>
            </a:r>
            <a:r>
              <a:rPr lang="ru-RU" b="1" dirty="0" err="1">
                <a:latin typeface="Palatino Linotype" pitchFamily="18" charset="0"/>
              </a:rPr>
              <a:t>саралау</a:t>
            </a:r>
            <a:r>
              <a:rPr lang="ru-RU" b="1" dirty="0">
                <a:latin typeface="Palatino Linotype" pitchFamily="18" charset="0"/>
              </a:rPr>
              <a:t> </a:t>
            </a:r>
            <a:endParaRPr lang="ru-RU" b="1" dirty="0" smtClean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Palatino Linotype" pitchFamily="18" charset="0"/>
              </a:rPr>
              <a:t>бұл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>
                <a:latin typeface="Palatino Linotype" pitchFamily="18" charset="0"/>
              </a:rPr>
              <a:t>оқушыларды</a:t>
            </a:r>
            <a:r>
              <a:rPr lang="ru-RU" dirty="0">
                <a:latin typeface="Palatino Linotype" pitchFamily="18" charset="0"/>
              </a:rPr>
              <a:t> </a:t>
            </a:r>
            <a:r>
              <a:rPr lang="ru-RU" dirty="0" err="1">
                <a:latin typeface="Palatino Linotype" pitchFamily="18" charset="0"/>
              </a:rPr>
              <a:t>анық</a:t>
            </a:r>
            <a:r>
              <a:rPr lang="ru-RU" dirty="0">
                <a:latin typeface="Palatino Linotype" pitchFamily="18" charset="0"/>
              </a:rPr>
              <a:t> </a:t>
            </a:r>
            <a:r>
              <a:rPr lang="ru-RU" dirty="0" err="1">
                <a:latin typeface="Palatino Linotype" pitchFamily="18" charset="0"/>
              </a:rPr>
              <a:t>белгілеріне</a:t>
            </a:r>
            <a:r>
              <a:rPr lang="ru-RU" dirty="0">
                <a:latin typeface="Palatino Linotype" pitchFamily="18" charset="0"/>
              </a:rPr>
              <a:t> (</a:t>
            </a:r>
            <a:r>
              <a:rPr lang="ru-RU" dirty="0" err="1">
                <a:latin typeface="Palatino Linotype" pitchFamily="18" charset="0"/>
              </a:rPr>
              <a:t>қабілеттер</a:t>
            </a:r>
            <a:r>
              <a:rPr lang="ru-RU" dirty="0">
                <a:latin typeface="Palatino Linotype" pitchFamily="18" charset="0"/>
              </a:rPr>
              <a:t>,</a:t>
            </a:r>
          </a:p>
          <a:p>
            <a:pPr marL="0" indent="0">
              <a:buNone/>
            </a:pPr>
            <a:r>
              <a:rPr lang="ru-RU" dirty="0" err="1">
                <a:latin typeface="Palatino Linotype" pitchFamily="18" charset="0"/>
              </a:rPr>
              <a:t>қызығушылықтар</a:t>
            </a:r>
            <a:r>
              <a:rPr lang="ru-RU" dirty="0">
                <a:latin typeface="Palatino Linotype" pitchFamily="18" charset="0"/>
              </a:rPr>
              <a:t> </a:t>
            </a:r>
            <a:r>
              <a:rPr lang="ru-RU" dirty="0" err="1">
                <a:latin typeface="Palatino Linotype" pitchFamily="18" charset="0"/>
              </a:rPr>
              <a:t>және</a:t>
            </a:r>
            <a:r>
              <a:rPr lang="ru-RU" dirty="0">
                <a:latin typeface="Palatino Linotype" pitchFamily="18" charset="0"/>
              </a:rPr>
              <a:t> </a:t>
            </a:r>
            <a:r>
              <a:rPr lang="ru-RU" dirty="0" err="1">
                <a:latin typeface="Palatino Linotype" pitchFamily="18" charset="0"/>
              </a:rPr>
              <a:t>т.б</a:t>
            </a:r>
            <a:r>
              <a:rPr lang="ru-RU" dirty="0">
                <a:latin typeface="Palatino Linotype" pitchFamily="18" charset="0"/>
              </a:rPr>
              <a:t>.) </a:t>
            </a:r>
            <a:r>
              <a:rPr lang="ru-RU" dirty="0" err="1">
                <a:latin typeface="Palatino Linotype" pitchFamily="18" charset="0"/>
              </a:rPr>
              <a:t>қарай</a:t>
            </a:r>
            <a:r>
              <a:rPr lang="ru-RU" dirty="0">
                <a:latin typeface="Palatino Linotype" pitchFamily="18" charset="0"/>
              </a:rPr>
              <a:t> </a:t>
            </a:r>
            <a:r>
              <a:rPr lang="ru-RU" dirty="0" err="1">
                <a:latin typeface="Palatino Linotype" pitchFamily="18" charset="0"/>
              </a:rPr>
              <a:t>тұрақты</a:t>
            </a:r>
            <a:r>
              <a:rPr lang="ru-RU" dirty="0">
                <a:latin typeface="Palatino Linotype" pitchFamily="18" charset="0"/>
              </a:rPr>
              <a:t> </a:t>
            </a:r>
            <a:r>
              <a:rPr lang="ru-RU" dirty="0" err="1">
                <a:latin typeface="Palatino Linotype" pitchFamily="18" charset="0"/>
              </a:rPr>
              <a:t>топтарға</a:t>
            </a:r>
            <a:r>
              <a:rPr lang="ru-RU" dirty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бөлу</a:t>
            </a:r>
            <a:r>
              <a:rPr lang="ru-RU" dirty="0">
                <a:latin typeface="Palatino Linotype" pitchFamily="18" charset="0"/>
              </a:rPr>
              <a:t>, </a:t>
            </a:r>
            <a:r>
              <a:rPr lang="ru-RU" dirty="0" err="1">
                <a:latin typeface="Palatino Linotype" pitchFamily="18" charset="0"/>
              </a:rPr>
              <a:t>бұл</a:t>
            </a:r>
            <a:r>
              <a:rPr lang="ru-RU" dirty="0">
                <a:latin typeface="Palatino Linotype" pitchFamily="18" charset="0"/>
              </a:rPr>
              <a:t> </a:t>
            </a:r>
            <a:r>
              <a:rPr lang="ru-RU" dirty="0" err="1">
                <a:latin typeface="Palatino Linotype" pitchFamily="18" charset="0"/>
              </a:rPr>
              <a:t>топтардағы</a:t>
            </a:r>
            <a:r>
              <a:rPr lang="ru-RU" dirty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білім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мазмұны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>
                <a:latin typeface="Palatino Linotype" pitchFamily="18" charset="0"/>
              </a:rPr>
              <a:t>да, </a:t>
            </a:r>
            <a:r>
              <a:rPr lang="ru-RU" dirty="0" err="1">
                <a:latin typeface="Palatino Linotype" pitchFamily="18" charset="0"/>
              </a:rPr>
              <a:t>оқыту</a:t>
            </a:r>
            <a:r>
              <a:rPr lang="ru-RU" dirty="0">
                <a:latin typeface="Palatino Linotype" pitchFamily="18" charset="0"/>
              </a:rPr>
              <a:t> </a:t>
            </a:r>
            <a:r>
              <a:rPr lang="ru-RU" dirty="0" err="1">
                <a:latin typeface="Palatino Linotype" pitchFamily="18" charset="0"/>
              </a:rPr>
              <a:t>тәсілдері</a:t>
            </a:r>
            <a:r>
              <a:rPr lang="ru-RU" dirty="0">
                <a:latin typeface="Palatino Linotype" pitchFamily="18" charset="0"/>
              </a:rPr>
              <a:t> де </a:t>
            </a:r>
            <a:r>
              <a:rPr lang="ru-RU" dirty="0" err="1">
                <a:latin typeface="Palatino Linotype" pitchFamily="18" charset="0"/>
              </a:rPr>
              <a:t>сондай-ақ</a:t>
            </a:r>
            <a:r>
              <a:rPr lang="ru-RU" dirty="0">
                <a:latin typeface="Palatino Linotype" pitchFamily="18" charset="0"/>
              </a:rPr>
              <a:t> </a:t>
            </a:r>
            <a:r>
              <a:rPr lang="ru-RU" dirty="0" err="1">
                <a:latin typeface="Palatino Linotype" pitchFamily="18" charset="0"/>
              </a:rPr>
              <a:t>ұйымдастыру</a:t>
            </a:r>
            <a:r>
              <a:rPr lang="ru-RU" dirty="0">
                <a:latin typeface="Palatino Linotype" pitchFamily="18" charset="0"/>
              </a:rPr>
              <a:t> </a:t>
            </a:r>
            <a:r>
              <a:rPr lang="ru-RU" dirty="0" err="1">
                <a:latin typeface="Palatino Linotype" pitchFamily="18" charset="0"/>
              </a:rPr>
              <a:t>нысандары</a:t>
            </a:r>
            <a:r>
              <a:rPr lang="ru-RU" dirty="0">
                <a:latin typeface="Palatino Linotype" pitchFamily="18" charset="0"/>
              </a:rPr>
              <a:t> да </a:t>
            </a:r>
            <a:r>
              <a:rPr lang="ru-RU" dirty="0" err="1">
                <a:latin typeface="Palatino Linotype" pitchFamily="18" charset="0"/>
              </a:rPr>
              <a:t>әр</a:t>
            </a:r>
            <a:r>
              <a:rPr lang="ru-RU" dirty="0">
                <a:latin typeface="Palatino Linotype" pitchFamily="18" charset="0"/>
              </a:rPr>
              <a:t> </a:t>
            </a:r>
            <a:r>
              <a:rPr lang="ru-RU" dirty="0" err="1">
                <a:latin typeface="Palatino Linotype" pitchFamily="18" charset="0"/>
              </a:rPr>
              <a:t>түрлі</a:t>
            </a:r>
            <a:r>
              <a:rPr lang="ru-RU" dirty="0">
                <a:latin typeface="Palatino Linotype" pitchFamily="18" charset="0"/>
              </a:rPr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>
                <a:latin typeface="Palatino Linotype" pitchFamily="18" charset="0"/>
              </a:rPr>
              <a:t>Ішкі</a:t>
            </a:r>
            <a:r>
              <a:rPr lang="ru-RU" b="1" dirty="0">
                <a:latin typeface="Palatino Linotype" pitchFamily="18" charset="0"/>
              </a:rPr>
              <a:t> </a:t>
            </a:r>
            <a:r>
              <a:rPr lang="ru-RU" b="1" dirty="0" err="1" smtClean="0">
                <a:latin typeface="Palatino Linotype" pitchFamily="18" charset="0"/>
              </a:rPr>
              <a:t>саралау</a:t>
            </a:r>
            <a:endParaRPr lang="ru-RU" b="1" dirty="0" smtClean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Palatino Linotype" pitchFamily="18" charset="0"/>
              </a:rPr>
              <a:t>кездейсоқ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>
                <a:latin typeface="Palatino Linotype" pitchFamily="18" charset="0"/>
              </a:rPr>
              <a:t>белгілер</a:t>
            </a:r>
            <a:r>
              <a:rPr lang="ru-RU" dirty="0">
                <a:latin typeface="Palatino Linotype" pitchFamily="18" charset="0"/>
              </a:rPr>
              <a:t> </a:t>
            </a:r>
            <a:r>
              <a:rPr lang="ru-RU" dirty="0" err="1">
                <a:latin typeface="Palatino Linotype" pitchFamily="18" charset="0"/>
              </a:rPr>
              <a:t>бойынша</a:t>
            </a:r>
            <a:r>
              <a:rPr lang="ru-RU" dirty="0">
                <a:latin typeface="Palatino Linotype" pitchFamily="18" charset="0"/>
              </a:rPr>
              <a:t> </a:t>
            </a:r>
            <a:r>
              <a:rPr lang="ru-RU" dirty="0" err="1">
                <a:latin typeface="Palatino Linotype" pitchFamily="18" charset="0"/>
              </a:rPr>
              <a:t>құрылған</a:t>
            </a:r>
            <a:r>
              <a:rPr lang="ru-RU" dirty="0">
                <a:latin typeface="Palatino Linotype" pitchFamily="18" charset="0"/>
              </a:rPr>
              <a:t> </a:t>
            </a:r>
            <a:r>
              <a:rPr lang="ru-RU" dirty="0" err="1">
                <a:latin typeface="Palatino Linotype" pitchFamily="18" charset="0"/>
              </a:rPr>
              <a:t>тұрақты</a:t>
            </a:r>
            <a:r>
              <a:rPr lang="ru-RU" dirty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топтағы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балалардың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өзіндік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>
                <a:latin typeface="Palatino Linotype" pitchFamily="18" charset="0"/>
              </a:rPr>
              <a:t>ерекшеліктері</a:t>
            </a:r>
            <a:r>
              <a:rPr lang="ru-RU" dirty="0">
                <a:latin typeface="Palatino Linotype" pitchFamily="18" charset="0"/>
              </a:rPr>
              <a:t> </a:t>
            </a:r>
            <a:r>
              <a:rPr lang="ru-RU" dirty="0" err="1">
                <a:latin typeface="Palatino Linotype" pitchFamily="18" charset="0"/>
              </a:rPr>
              <a:t>ескеріледі</a:t>
            </a:r>
            <a:r>
              <a:rPr lang="ru-RU" dirty="0">
                <a:latin typeface="Palatino Linotype" pitchFamily="18" charset="0"/>
              </a:rPr>
              <a:t>. </a:t>
            </a:r>
            <a:r>
              <a:rPr lang="ru-RU" dirty="0" err="1">
                <a:latin typeface="Palatino Linotype" pitchFamily="18" charset="0"/>
              </a:rPr>
              <a:t>Бұнда</a:t>
            </a:r>
            <a:r>
              <a:rPr lang="ru-RU" dirty="0">
                <a:latin typeface="Palatino Linotype" pitchFamily="18" charset="0"/>
              </a:rPr>
              <a:t> </a:t>
            </a:r>
            <a:r>
              <a:rPr lang="ru-RU" dirty="0" err="1">
                <a:latin typeface="Palatino Linotype" pitchFamily="18" charset="0"/>
              </a:rPr>
              <a:t>топтарға</a:t>
            </a:r>
            <a:r>
              <a:rPr lang="ru-RU" dirty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бөлу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>
                <a:latin typeface="Palatino Linotype" pitchFamily="18" charset="0"/>
              </a:rPr>
              <a:t>айқын</a:t>
            </a:r>
            <a:endParaRPr lang="ru-RU" dirty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ru-RU" dirty="0" err="1">
                <a:latin typeface="Palatino Linotype" pitchFamily="18" charset="0"/>
              </a:rPr>
              <a:t>немесе</a:t>
            </a:r>
            <a:r>
              <a:rPr lang="ru-RU" dirty="0">
                <a:latin typeface="Palatino Linotype" pitchFamily="18" charset="0"/>
              </a:rPr>
              <a:t> </a:t>
            </a:r>
            <a:r>
              <a:rPr lang="ru-RU" dirty="0" err="1">
                <a:latin typeface="Palatino Linotype" pitchFamily="18" charset="0"/>
              </a:rPr>
              <a:t>еркін</a:t>
            </a:r>
            <a:r>
              <a:rPr lang="ru-RU" dirty="0">
                <a:latin typeface="Palatino Linotype" pitchFamily="18" charset="0"/>
              </a:rPr>
              <a:t> </a:t>
            </a:r>
            <a:r>
              <a:rPr lang="ru-RU" dirty="0" err="1">
                <a:latin typeface="Palatino Linotype" pitchFamily="18" charset="0"/>
              </a:rPr>
              <a:t>болуы</a:t>
            </a:r>
            <a:r>
              <a:rPr lang="ru-RU" dirty="0">
                <a:latin typeface="Palatino Linotype" pitchFamily="18" charset="0"/>
              </a:rPr>
              <a:t> </a:t>
            </a:r>
            <a:r>
              <a:rPr lang="ru-RU" dirty="0" err="1">
                <a:latin typeface="Palatino Linotype" pitchFamily="18" charset="0"/>
              </a:rPr>
              <a:t>мүмкін</a:t>
            </a:r>
            <a:r>
              <a:rPr lang="ru-RU" dirty="0">
                <a:latin typeface="Palatino Linotype" pitchFamily="18" charset="0"/>
              </a:rPr>
              <a:t>, </a:t>
            </a:r>
            <a:r>
              <a:rPr lang="ru-RU" dirty="0" err="1">
                <a:latin typeface="Palatino Linotype" pitchFamily="18" charset="0"/>
              </a:rPr>
              <a:t>қойылған</a:t>
            </a:r>
            <a:r>
              <a:rPr lang="ru-RU" dirty="0">
                <a:latin typeface="Palatino Linotype" pitchFamily="18" charset="0"/>
              </a:rPr>
              <a:t> </a:t>
            </a:r>
            <a:r>
              <a:rPr lang="ru-RU" dirty="0" err="1">
                <a:latin typeface="Palatino Linotype" pitchFamily="18" charset="0"/>
              </a:rPr>
              <a:t>оқу</a:t>
            </a:r>
            <a:r>
              <a:rPr lang="ru-RU" dirty="0">
                <a:latin typeface="Palatino Linotype" pitchFamily="18" charset="0"/>
              </a:rPr>
              <a:t> </a:t>
            </a:r>
            <a:r>
              <a:rPr lang="ru-RU" dirty="0" err="1">
                <a:latin typeface="Palatino Linotype" pitchFamily="18" charset="0"/>
              </a:rPr>
              <a:t>мақсатына</a:t>
            </a:r>
            <a:r>
              <a:rPr lang="ru-RU" dirty="0">
                <a:latin typeface="Palatino Linotype" pitchFamily="18" charset="0"/>
              </a:rPr>
              <a:t> </a:t>
            </a:r>
            <a:r>
              <a:rPr lang="ru-RU" dirty="0" err="1">
                <a:latin typeface="Palatino Linotype" pitchFamily="18" charset="0"/>
              </a:rPr>
              <a:t>қарай</a:t>
            </a:r>
            <a:r>
              <a:rPr lang="ru-RU" dirty="0">
                <a:latin typeface="Palatino Linotype" pitchFamily="18" charset="0"/>
              </a:rPr>
              <a:t> топ </a:t>
            </a:r>
            <a:r>
              <a:rPr lang="ru-RU" dirty="0" err="1">
                <a:latin typeface="Palatino Linotype" pitchFamily="18" charset="0"/>
              </a:rPr>
              <a:t>құрамы</a:t>
            </a:r>
            <a:r>
              <a:rPr lang="ru-RU" dirty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өзгеріп</a:t>
            </a:r>
            <a:endParaRPr lang="ru-RU" dirty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ru-RU" dirty="0" err="1">
                <a:latin typeface="Palatino Linotype" pitchFamily="18" charset="0"/>
              </a:rPr>
              <a:t>отырады</a:t>
            </a:r>
            <a:r>
              <a:rPr lang="ru-RU" dirty="0">
                <a:latin typeface="Palatino Linotype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176" y="97467"/>
            <a:ext cx="110156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C:\Users\Админ\Desktop\ЖенПУ 18-29.10.2021 ж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8208" y="5500608"/>
            <a:ext cx="4223792" cy="129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587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DB585920-9F0E-430E-AA10-1A4528318E64}"/>
              </a:ext>
            </a:extLst>
          </p:cNvPr>
          <p:cNvGrpSpPr/>
          <p:nvPr/>
        </p:nvGrpSpPr>
        <p:grpSpPr>
          <a:xfrm>
            <a:off x="-48344" y="-3245"/>
            <a:ext cx="12240344" cy="6857997"/>
            <a:chOff x="0" y="0"/>
            <a:chExt cx="12240344" cy="6857997"/>
          </a:xfrm>
        </p:grpSpPr>
        <p:sp>
          <p:nvSpPr>
            <p:cNvPr id="7" name="矩形 25">
              <a:extLst>
                <a:ext uri="{FF2B5EF4-FFF2-40B4-BE49-F238E27FC236}">
                  <a16:creationId xmlns="" xmlns:a16="http://schemas.microsoft.com/office/drawing/2014/main" id="{76C767E0-BE92-4467-8448-B28B4A7EF8C8}"/>
                </a:ext>
              </a:extLst>
            </p:cNvPr>
            <p:cNvSpPr/>
            <p:nvPr/>
          </p:nvSpPr>
          <p:spPr>
            <a:xfrm flipV="1">
              <a:off x="58046" y="3942270"/>
              <a:ext cx="12182298" cy="2915727"/>
            </a:xfrm>
            <a:prstGeom prst="rect">
              <a:avLst/>
            </a:prstGeom>
            <a:gradFill flip="none" rotWithShape="1">
              <a:gsLst>
                <a:gs pos="100000">
                  <a:sysClr val="window" lastClr="FFFFFF">
                    <a:alpha val="2000"/>
                    <a:lumMod val="69000"/>
                    <a:lumOff val="31000"/>
                  </a:sysClr>
                </a:gs>
                <a:gs pos="0">
                  <a:sysClr val="window" lastClr="FFFFFF">
                    <a:lumMod val="76000"/>
                    <a:alpha val="72000"/>
                  </a:sysClr>
                </a:gs>
              </a:gsLst>
              <a:lin ang="540000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Medium"/>
                <a:ea typeface="微软雅黑"/>
                <a:cs typeface="+mn-cs"/>
              </a:endParaRPr>
            </a:p>
          </p:txBody>
        </p:sp>
        <p:sp>
          <p:nvSpPr>
            <p:cNvPr id="8" name="矩形 25">
              <a:extLst>
                <a:ext uri="{FF2B5EF4-FFF2-40B4-BE49-F238E27FC236}">
                  <a16:creationId xmlns="" xmlns:a16="http://schemas.microsoft.com/office/drawing/2014/main" id="{32B3A8B0-8EBE-4436-8F20-4A875AD7848D}"/>
                </a:ext>
              </a:extLst>
            </p:cNvPr>
            <p:cNvSpPr/>
            <p:nvPr/>
          </p:nvSpPr>
          <p:spPr>
            <a:xfrm>
              <a:off x="0" y="0"/>
              <a:ext cx="12240344" cy="3079632"/>
            </a:xfrm>
            <a:prstGeom prst="rect">
              <a:avLst/>
            </a:prstGeom>
            <a:gradFill flip="none" rotWithShape="1">
              <a:gsLst>
                <a:gs pos="100000">
                  <a:sysClr val="window" lastClr="FFFFFF">
                    <a:alpha val="2000"/>
                    <a:lumMod val="69000"/>
                    <a:lumOff val="31000"/>
                  </a:sysClr>
                </a:gs>
                <a:gs pos="0">
                  <a:sysClr val="window" lastClr="FFFFFF">
                    <a:lumMod val="76000"/>
                    <a:alpha val="72000"/>
                  </a:sysClr>
                </a:gs>
              </a:gsLst>
              <a:lin ang="540000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Medium"/>
                <a:ea typeface="微软雅黑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BC2D6F-C559-4753-9200-96CA061D9EBF}"/>
              </a:ext>
            </a:extLst>
          </p:cNvPr>
          <p:cNvSpPr txBox="1"/>
          <p:nvPr/>
        </p:nvSpPr>
        <p:spPr>
          <a:xfrm>
            <a:off x="726569" y="251442"/>
            <a:ext cx="11016961" cy="523220"/>
          </a:xfrm>
          <a:prstGeom prst="rect">
            <a:avLst/>
          </a:prstGeom>
          <a:solidFill>
            <a:srgbClr val="136C9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kk-KZ" sz="2800" b="1" i="1" dirty="0">
                <a:solidFill>
                  <a:prstClr val="white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Оқытуда дифференциацияны ұйымдастыру практикасы</a:t>
            </a:r>
            <a:endParaRPr lang="ru-RU" sz="2800" b="1" i="1" dirty="0">
              <a:solidFill>
                <a:prstClr val="white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4F73D86-F550-4164-9813-43ED94781519}"/>
              </a:ext>
            </a:extLst>
          </p:cNvPr>
          <p:cNvSpPr/>
          <p:nvPr/>
        </p:nvSpPr>
        <p:spPr>
          <a:xfrm>
            <a:off x="752216" y="915522"/>
            <a:ext cx="100243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x-none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Рональд </a:t>
            </a:r>
            <a:r>
              <a:rPr lang="ru-RU" altLang="x-none" sz="2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Де </a:t>
            </a:r>
            <a:r>
              <a:rPr lang="ru-RU" altLang="x-none" sz="2400" b="1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Гроот</a:t>
            </a:r>
            <a:r>
              <a:rPr lang="ru-RU" altLang="x-none" sz="2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ru-RU" altLang="x-none" sz="2400" b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үш</a:t>
            </a:r>
            <a:r>
              <a:rPr lang="ru-RU" altLang="x-none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ru-RU" altLang="x-none" sz="2400" b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деңгейді</a:t>
            </a:r>
            <a:r>
              <a:rPr lang="ru-RU" altLang="x-none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ru-RU" altLang="x-none" sz="2400" b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анықтап</a:t>
            </a:r>
            <a:r>
              <a:rPr lang="ru-RU" altLang="x-none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ru-RU" altLang="x-none" sz="2400" b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ұсынды</a:t>
            </a:r>
            <a:endParaRPr lang="x-none" sz="24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63352" y="1600201"/>
            <a:ext cx="11665296" cy="452596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800" b="1" dirty="0" smtClean="0">
                <a:latin typeface="Palatino Linotype" pitchFamily="18" charset="0"/>
              </a:rPr>
              <a:t>Микро </a:t>
            </a:r>
            <a:r>
              <a:rPr lang="ru-RU" sz="2800" b="1" dirty="0" err="1">
                <a:latin typeface="Palatino Linotype" pitchFamily="18" charset="0"/>
              </a:rPr>
              <a:t>деңгей</a:t>
            </a:r>
            <a:r>
              <a:rPr lang="ru-RU" sz="2800" dirty="0">
                <a:latin typeface="Palatino Linotype" pitchFamily="18" charset="0"/>
              </a:rPr>
              <a:t>, </a:t>
            </a:r>
            <a:r>
              <a:rPr lang="ru-RU" sz="2800" dirty="0" err="1">
                <a:latin typeface="Palatino Linotype" pitchFamily="18" charset="0"/>
              </a:rPr>
              <a:t>сынып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ішіндегі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балалардың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 smtClean="0">
                <a:latin typeface="Palatino Linotype" pitchFamily="18" charset="0"/>
              </a:rPr>
              <a:t>бөлек</a:t>
            </a:r>
            <a:r>
              <a:rPr lang="ru-RU" sz="2800" dirty="0" smtClean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топтарында</a:t>
            </a:r>
            <a:endParaRPr lang="ru-RU" sz="2800" dirty="0">
              <a:latin typeface="Palatino Linotype" pitchFamily="18" charset="0"/>
            </a:endParaRPr>
          </a:p>
          <a:p>
            <a:r>
              <a:rPr lang="ru-RU" sz="2800" dirty="0" err="1">
                <a:latin typeface="Palatino Linotype" pitchFamily="18" charset="0"/>
              </a:rPr>
              <a:t>жүзеге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асырылатын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әр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түрлі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тәсілдер</a:t>
            </a:r>
            <a:r>
              <a:rPr lang="ru-RU" sz="2800" dirty="0">
                <a:latin typeface="Palatino Linotype" pitchFamily="18" charset="0"/>
              </a:rPr>
              <a:t>. </a:t>
            </a:r>
            <a:r>
              <a:rPr lang="ru-RU" sz="2800" dirty="0" err="1">
                <a:latin typeface="Palatino Linotype" pitchFamily="18" charset="0"/>
              </a:rPr>
              <a:t>Саралаудың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бұл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түрін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кейде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ішкі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 smtClean="0">
                <a:latin typeface="Palatino Linotype" pitchFamily="18" charset="0"/>
              </a:rPr>
              <a:t>немесе</a:t>
            </a:r>
            <a:r>
              <a:rPr lang="ru-RU" sz="2800" dirty="0" smtClean="0">
                <a:latin typeface="Palatino Linotype" pitchFamily="18" charset="0"/>
              </a:rPr>
              <a:t> </a:t>
            </a:r>
            <a:r>
              <a:rPr lang="ru-RU" sz="2800" dirty="0" err="1" smtClean="0">
                <a:latin typeface="Palatino Linotype" pitchFamily="18" charset="0"/>
              </a:rPr>
              <a:t>сынып</a:t>
            </a:r>
            <a:r>
              <a:rPr lang="ru-RU" sz="2800" dirty="0" smtClean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ішілік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деп</a:t>
            </a:r>
            <a:r>
              <a:rPr lang="ru-RU" sz="2800" dirty="0">
                <a:latin typeface="Palatino Linotype" pitchFamily="18" charset="0"/>
              </a:rPr>
              <a:t> те </a:t>
            </a:r>
            <a:r>
              <a:rPr lang="ru-RU" sz="2800" dirty="0" err="1">
                <a:latin typeface="Palatino Linotype" pitchFamily="18" charset="0"/>
              </a:rPr>
              <a:t>атайды</a:t>
            </a:r>
            <a:r>
              <a:rPr lang="ru-RU" sz="2800" dirty="0">
                <a:latin typeface="Palatino Linotype" pitchFamily="18" charset="0"/>
              </a:rPr>
              <a:t>.</a:t>
            </a:r>
          </a:p>
          <a:p>
            <a:r>
              <a:rPr lang="ru-RU" sz="2800" b="1" dirty="0">
                <a:latin typeface="Palatino Linotype" pitchFamily="18" charset="0"/>
              </a:rPr>
              <a:t>М</a:t>
            </a:r>
            <a:r>
              <a:rPr lang="ru-RU" sz="2800" b="1" dirty="0" smtClean="0">
                <a:latin typeface="Palatino Linotype" pitchFamily="18" charset="0"/>
              </a:rPr>
              <a:t>езо </a:t>
            </a:r>
            <a:r>
              <a:rPr lang="ru-RU" sz="2800" b="1" dirty="0" err="1">
                <a:latin typeface="Palatino Linotype" pitchFamily="18" charset="0"/>
              </a:rPr>
              <a:t>деңгей</a:t>
            </a:r>
            <a:r>
              <a:rPr lang="ru-RU" sz="2800" b="1" dirty="0">
                <a:latin typeface="Palatino Linotype" pitchFamily="18" charset="0"/>
              </a:rPr>
              <a:t> </a:t>
            </a:r>
            <a:r>
              <a:rPr lang="ru-RU" sz="2800" dirty="0">
                <a:latin typeface="Palatino Linotype" pitchFamily="18" charset="0"/>
              </a:rPr>
              <a:t>– </a:t>
            </a:r>
            <a:r>
              <a:rPr lang="ru-RU" sz="2800" dirty="0" err="1">
                <a:latin typeface="Palatino Linotype" pitchFamily="18" charset="0"/>
              </a:rPr>
              <a:t>сынып</a:t>
            </a:r>
            <a:r>
              <a:rPr lang="ru-RU" sz="2800" dirty="0">
                <a:latin typeface="Palatino Linotype" pitchFamily="18" charset="0"/>
              </a:rPr>
              <a:t>, сала </a:t>
            </a:r>
            <a:r>
              <a:rPr lang="ru-RU" sz="2800" dirty="0" err="1">
                <a:latin typeface="Palatino Linotype" pitchFamily="18" charset="0"/>
              </a:rPr>
              <a:t>және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бағыттар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арасындағы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мектеп</a:t>
            </a:r>
            <a:endParaRPr lang="ru-RU" sz="2800" dirty="0">
              <a:latin typeface="Palatino Linotype" pitchFamily="18" charset="0"/>
            </a:endParaRPr>
          </a:p>
          <a:p>
            <a:r>
              <a:rPr lang="ru-RU" sz="2800" dirty="0" err="1">
                <a:latin typeface="Palatino Linotype" pitchFamily="18" charset="0"/>
              </a:rPr>
              <a:t>ішінде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жүзеге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асырылатын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саралау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деңгейі</a:t>
            </a:r>
            <a:r>
              <a:rPr lang="ru-RU" sz="2800" dirty="0">
                <a:latin typeface="Palatino Linotype" pitchFamily="18" charset="0"/>
              </a:rPr>
              <a:t>.</a:t>
            </a:r>
          </a:p>
          <a:p>
            <a:r>
              <a:rPr lang="ru-RU" sz="2800" b="1" dirty="0" smtClean="0">
                <a:latin typeface="Palatino Linotype" pitchFamily="18" charset="0"/>
              </a:rPr>
              <a:t>Макро </a:t>
            </a:r>
            <a:r>
              <a:rPr lang="ru-RU" sz="2800" b="1" dirty="0" err="1">
                <a:latin typeface="Palatino Linotype" pitchFamily="18" charset="0"/>
              </a:rPr>
              <a:t>деңгей</a:t>
            </a:r>
            <a:r>
              <a:rPr lang="ru-RU" sz="2800" b="1" dirty="0">
                <a:latin typeface="Palatino Linotype" pitchFamily="18" charset="0"/>
              </a:rPr>
              <a:t> </a:t>
            </a:r>
            <a:r>
              <a:rPr lang="ru-RU" sz="2800" dirty="0">
                <a:latin typeface="Palatino Linotype" pitchFamily="18" charset="0"/>
              </a:rPr>
              <a:t>– </a:t>
            </a:r>
            <a:r>
              <a:rPr lang="ru-RU" sz="2800" dirty="0" err="1">
                <a:latin typeface="Palatino Linotype" pitchFamily="18" charset="0"/>
              </a:rPr>
              <a:t>мектептер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арасындағы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саралау</a:t>
            </a:r>
            <a:r>
              <a:rPr lang="ru-RU" sz="2800" dirty="0">
                <a:latin typeface="Palatino Linotype" pitchFamily="18" charset="0"/>
              </a:rPr>
              <a:t>. </a:t>
            </a:r>
            <a:r>
              <a:rPr lang="ru-RU" sz="2800" dirty="0" err="1">
                <a:latin typeface="Palatino Linotype" pitchFamily="18" charset="0"/>
              </a:rPr>
              <a:t>Әр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түрлі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типтегі</a:t>
            </a:r>
            <a:endParaRPr lang="ru-RU" sz="2800" dirty="0">
              <a:latin typeface="Palatino Linotype" pitchFamily="18" charset="0"/>
            </a:endParaRPr>
          </a:p>
          <a:p>
            <a:r>
              <a:rPr lang="ru-RU" sz="2800" dirty="0" err="1">
                <a:latin typeface="Palatino Linotype" pitchFamily="18" charset="0"/>
              </a:rPr>
              <a:t>мектептерді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жасақтау</a:t>
            </a:r>
            <a:r>
              <a:rPr lang="ru-RU" sz="2800" dirty="0">
                <a:latin typeface="Palatino Linotype" pitchFamily="18" charset="0"/>
              </a:rPr>
              <a:t>. </a:t>
            </a:r>
            <a:r>
              <a:rPr lang="ru-RU" sz="2800" dirty="0" err="1">
                <a:latin typeface="Palatino Linotype" pitchFamily="18" charset="0"/>
              </a:rPr>
              <a:t>Алдыңғы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екеуі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жоғарыдағы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ішкі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саралауды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білдіреді</a:t>
            </a:r>
            <a:r>
              <a:rPr lang="ru-RU" sz="2800" dirty="0">
                <a:latin typeface="Palatino Linotyp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747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r">
          <a:defRPr sz="1800" b="1" dirty="0" smtClean="0">
            <a:solidFill>
              <a:srgbClr val="002060"/>
            </a:solidFill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6080</TotalTime>
  <Words>1450</Words>
  <Application>Microsoft Office PowerPoint</Application>
  <PresentationFormat>Произвольный</PresentationFormat>
  <Paragraphs>264</Paragraphs>
  <Slides>39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Слайд 2</vt:lpstr>
      <vt:lpstr>Қала суретін топтастырыңыздар. Суреттерінің арасындағы айырмашылықтарды байқай аласыз ба?</vt:lpstr>
      <vt:lpstr>Слайд 4</vt:lpstr>
      <vt:lpstr>Слайд 5</vt:lpstr>
      <vt:lpstr>Слайд 6</vt:lpstr>
      <vt:lpstr>Слайд 7</vt:lpstr>
      <vt:lpstr>Саралау нәтижесі </vt:lpstr>
      <vt:lpstr>Слайд 9</vt:lpstr>
      <vt:lpstr>Слайд 10</vt:lpstr>
      <vt:lpstr>Біз не үшін саралаймыз?</vt:lpstr>
      <vt:lpstr>Слайд 12</vt:lpstr>
      <vt:lpstr>Айқын саралау</vt:lpstr>
      <vt:lpstr> Үдеріс бойынша саралау</vt:lpstr>
      <vt:lpstr>Аудиалдар</vt:lpstr>
      <vt:lpstr>Визуалдар</vt:lpstr>
      <vt:lpstr>Кинестетиктер</vt:lpstr>
      <vt:lpstr>https://wordwall.net/ru/resource/23477179/c%d0%b0%d1%80%d0%b0%d0%bb%d0%b0%d1%83-25102021</vt:lpstr>
      <vt:lpstr>Тапсырма</vt:lpstr>
      <vt:lpstr>Дереккөздер</vt:lpstr>
      <vt:lpstr>Қарқын</vt:lpstr>
      <vt:lpstr>Қорытынды</vt:lpstr>
      <vt:lpstr>Диалог жəне қолдау көрсету</vt:lpstr>
      <vt:lpstr>Бағалау</vt:lpstr>
      <vt:lpstr>Жіктеу</vt:lpstr>
      <vt:lpstr>Топтық жұмыс. Алғашқы адамдардың наным-сенімдерін сипаттап әңгіме құрастырыңыздар.    </vt:lpstr>
      <vt:lpstr>ТАЛҚЫЛАЙЫҚ!</vt:lpstr>
      <vt:lpstr>Слайд 28</vt:lpstr>
      <vt:lpstr>Мазмұн бойынша саралап оқыту мысалдары</vt:lpstr>
      <vt:lpstr>ОҚУШЫ ҚАЖЕТТІЛІГІНЕ ҚАРАЙ САБАҚ МАҚСАТТАРЫН САРАЛАУ</vt:lpstr>
      <vt:lpstr>  5 сынып, Қазақстан тарихы Тақырыбы: Алғашқы адамдардың өмірі. Оқу мақсаты: 5.1.1.1 Алғашқы адамдардың   антропологиялық белгілерін сипаттау</vt:lpstr>
      <vt:lpstr> Тапсырма: Алғашқы адамдардың антропологиялық белгілерін сипаттаңыз!</vt:lpstr>
      <vt:lpstr>Деңгей бойынша саралау 5.1.1.1 Алғашқы адамдардың   антропологиялық белгілерін сипаттау</vt:lpstr>
      <vt:lpstr>Тарих сабағында саралау тапсырмасының үлгісі</vt:lpstr>
      <vt:lpstr>Слайд 35</vt:lpstr>
      <vt:lpstr>Слайд 36</vt:lpstr>
      <vt:lpstr>БЕКІТУ. “ЭСТАФЕТА” ӘДІСІ</vt:lpstr>
      <vt:lpstr>Слайд 38</vt:lpstr>
      <vt:lpstr>Слайд 39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КОНФЕРЕНЦИЯ «ИННОВАЦИИ В ОБРАЗОВАНИИ: ЭРУДИЦИЯ. ТВОРЧЕСТВО. ОПЫТ»</dc:title>
  <dc:creator>Домашний</dc:creator>
  <cp:lastModifiedBy>Gulmira</cp:lastModifiedBy>
  <cp:revision>412</cp:revision>
  <dcterms:created xsi:type="dcterms:W3CDTF">2020-01-13T14:38:12Z</dcterms:created>
  <dcterms:modified xsi:type="dcterms:W3CDTF">2024-01-10T18:27:42Z</dcterms:modified>
</cp:coreProperties>
</file>